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5" r:id="rId1"/>
  </p:sldMasterIdLst>
  <p:notesMasterIdLst>
    <p:notesMasterId r:id="rId43"/>
  </p:notesMasterIdLst>
  <p:sldIdLst>
    <p:sldId id="368" r:id="rId2"/>
    <p:sldId id="432" r:id="rId3"/>
    <p:sldId id="433" r:id="rId4"/>
    <p:sldId id="354" r:id="rId5"/>
    <p:sldId id="312" r:id="rId6"/>
    <p:sldId id="340" r:id="rId7"/>
    <p:sldId id="298" r:id="rId8"/>
    <p:sldId id="452" r:id="rId9"/>
    <p:sldId id="438" r:id="rId10"/>
    <p:sldId id="309" r:id="rId11"/>
    <p:sldId id="263" r:id="rId12"/>
    <p:sldId id="289" r:id="rId13"/>
    <p:sldId id="261" r:id="rId14"/>
    <p:sldId id="262" r:id="rId15"/>
    <p:sldId id="321" r:id="rId16"/>
    <p:sldId id="270" r:id="rId17"/>
    <p:sldId id="269" r:id="rId18"/>
    <p:sldId id="453" r:id="rId19"/>
    <p:sldId id="265" r:id="rId20"/>
    <p:sldId id="264" r:id="rId21"/>
    <p:sldId id="737" r:id="rId22"/>
    <p:sldId id="751" r:id="rId23"/>
    <p:sldId id="380" r:id="rId24"/>
    <p:sldId id="391" r:id="rId25"/>
    <p:sldId id="388" r:id="rId26"/>
    <p:sldId id="390" r:id="rId27"/>
    <p:sldId id="389" r:id="rId28"/>
    <p:sldId id="375" r:id="rId29"/>
    <p:sldId id="395" r:id="rId30"/>
    <p:sldId id="404" r:id="rId31"/>
    <p:sldId id="406" r:id="rId32"/>
    <p:sldId id="372" r:id="rId33"/>
    <p:sldId id="374" r:id="rId34"/>
    <p:sldId id="381" r:id="rId35"/>
    <p:sldId id="382" r:id="rId36"/>
    <p:sldId id="384" r:id="rId37"/>
    <p:sldId id="446" r:id="rId38"/>
    <p:sldId id="445" r:id="rId39"/>
    <p:sldId id="348" r:id="rId40"/>
    <p:sldId id="350" r:id="rId41"/>
    <p:sldId id="400"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08080"/>
    <a:srgbClr val="16B2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69"/>
    <p:restoredTop sz="61887" autoAdjust="0"/>
  </p:normalViewPr>
  <p:slideViewPr>
    <p:cSldViewPr snapToGrid="0" snapToObjects="1">
      <p:cViewPr varScale="1">
        <p:scale>
          <a:sx n="53" d="100"/>
          <a:sy n="53" d="100"/>
        </p:scale>
        <p:origin x="2312" y="472"/>
      </p:cViewPr>
      <p:guideLst>
        <p:guide orient="horz" pos="2160"/>
        <p:guide pos="288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jpeg>
</file>

<file path=ppt/media/image31.tiff>
</file>

<file path=ppt/media/image32.jpeg>
</file>

<file path=ppt/media/image33.jpg>
</file>

<file path=ppt/media/image34.jpeg>
</file>

<file path=ppt/media/image35.jpeg>
</file>

<file path=ppt/media/image38.jpeg>
</file>

<file path=ppt/media/image39.png>
</file>

<file path=ppt/media/image4.jpeg>
</file>

<file path=ppt/media/image40.png>
</file>

<file path=ppt/media/image41.jpeg>
</file>

<file path=ppt/media/image42.jpeg>
</file>

<file path=ppt/media/image43.png>
</file>

<file path=ppt/media/image44.png>
</file>

<file path=ppt/media/image46.png>
</file>

<file path=ppt/media/image47.png>
</file>

<file path=ppt/media/image49.png>
</file>

<file path=ppt/media/image5.jpeg>
</file>

<file path=ppt/media/image50.jpeg>
</file>

<file path=ppt/media/image51.jpeg>
</file>

<file path=ppt/media/image52.png>
</file>

<file path=ppt/media/image53.jpeg>
</file>

<file path=ppt/media/image54.jpeg>
</file>

<file path=ppt/media/image55.jpeg>
</file>

<file path=ppt/media/image56.jpeg>
</file>

<file path=ppt/media/image57.jpeg>
</file>

<file path=ppt/media/image59.jpeg>
</file>

<file path=ppt/media/image6.png>
</file>

<file path=ppt/media/image60.jpeg>
</file>

<file path=ppt/media/image61.jpeg>
</file>

<file path=ppt/media/image62.jpeg>
</file>

<file path=ppt/media/image63.gif>
</file>

<file path=ppt/media/image64.jpg>
</file>

<file path=ppt/media/image65.jpeg>
</file>

<file path=ppt/media/image66.jpeg>
</file>

<file path=ppt/media/image67.png>
</file>

<file path=ppt/media/image68.jpeg>
</file>

<file path=ppt/media/image69.tiff>
</file>

<file path=ppt/media/image7.tiff>
</file>

<file path=ppt/media/image71.jpeg>
</file>

<file path=ppt/media/image72.jpeg>
</file>

<file path=ppt/media/image73.png>
</file>

<file path=ppt/media/image74.tiff>
</file>

<file path=ppt/media/image7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88340B-87E9-EA47-A07C-C5D74AE3D1C1}" type="datetimeFigureOut">
              <a:rPr lang="en-US" smtClean="0"/>
              <a:t>6/25/25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119CA1-F6A6-244E-A0CA-487CFC2543FA}" type="slidenum">
              <a:rPr lang="en-US" smtClean="0"/>
              <a:t>‹#›</a:t>
            </a:fld>
            <a:endParaRPr lang="en-US"/>
          </a:p>
        </p:txBody>
      </p:sp>
    </p:spTree>
    <p:extLst>
      <p:ext uri="{BB962C8B-B14F-4D97-AF65-F5344CB8AC3E}">
        <p14:creationId xmlns:p14="http://schemas.microsoft.com/office/powerpoint/2010/main" val="3936771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Focus on elemental approaches, with some forays into replication and mineralogical approaches</a:t>
            </a:r>
          </a:p>
          <a:p>
            <a:r>
              <a:rPr lang="en-US" dirty="0"/>
              <a:t>Most of my projects involve multiple methods, for reasons I’ll explain. </a:t>
            </a:r>
          </a:p>
          <a:p>
            <a:endParaRPr lang="en-US" dirty="0"/>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1</a:t>
            </a:fld>
            <a:endParaRPr lang="en-US"/>
          </a:p>
        </p:txBody>
      </p:sp>
    </p:spTree>
    <p:extLst>
      <p:ext uri="{BB962C8B-B14F-4D97-AF65-F5344CB8AC3E}">
        <p14:creationId xmlns:p14="http://schemas.microsoft.com/office/powerpoint/2010/main" val="5571155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Now I’m going</a:t>
            </a:r>
            <a:r>
              <a:rPr lang="en-US" baseline="0" dirty="0"/>
              <a:t> to run through a few brief case studies, from basic to complex. Back to that first question- what do you want to know?</a:t>
            </a:r>
          </a:p>
          <a:p>
            <a:endParaRPr lang="en-US" baseline="0" dirty="0"/>
          </a:p>
          <a:p>
            <a:r>
              <a:rPr lang="en-US" baseline="0" dirty="0"/>
              <a:t>This is qualitative, but can be incredibly useful.</a:t>
            </a:r>
          </a:p>
          <a:p>
            <a:endParaRPr lang="en-US" baseline="0" dirty="0"/>
          </a:p>
          <a:p>
            <a:r>
              <a:rPr lang="en-US" baseline="0" dirty="0"/>
              <a:t>Is there a material that is hazardous? </a:t>
            </a:r>
          </a:p>
          <a:p>
            <a:r>
              <a:rPr lang="en-US" baseline="0" dirty="0"/>
              <a:t>Is there a temporally sensitive ingredient? Certain kinds of paints weren’t used until certain dates, for example. </a:t>
            </a:r>
          </a:p>
          <a:p>
            <a:r>
              <a:rPr lang="en-US" baseline="0" dirty="0"/>
              <a:t>The presence of a specific alloy may be temporal. </a:t>
            </a:r>
          </a:p>
          <a:p>
            <a:endParaRPr lang="en-US" baseline="0" dirty="0"/>
          </a:p>
          <a:p>
            <a:r>
              <a:rPr lang="en-US" baseline="0" dirty="0"/>
              <a:t>Here, I am analyzing a 19</a:t>
            </a:r>
            <a:r>
              <a:rPr lang="en-US" baseline="30000" dirty="0"/>
              <a:t>th</a:t>
            </a:r>
            <a:r>
              <a:rPr lang="en-US" baseline="0" dirty="0"/>
              <a:t> century book for the presence of arsenical green colorant. </a:t>
            </a:r>
            <a:endParaRPr lang="en-US" dirty="0"/>
          </a:p>
        </p:txBody>
      </p:sp>
      <p:sp>
        <p:nvSpPr>
          <p:cNvPr id="4" name="Slide Number Placeholder 3"/>
          <p:cNvSpPr>
            <a:spLocks noGrp="1"/>
          </p:cNvSpPr>
          <p:nvPr>
            <p:ph type="sldNum" sz="quarter" idx="10"/>
          </p:nvPr>
        </p:nvSpPr>
        <p:spPr/>
        <p:txBody>
          <a:bodyPr/>
          <a:lstStyle/>
          <a:p>
            <a:pPr>
              <a:defRPr/>
            </a:pPr>
            <a:fld id="{35C69214-7217-8541-9917-D30D0DF64C47}" type="slidenum">
              <a:rPr lang="en-US" smtClean="0"/>
              <a:pPr>
                <a:defRPr/>
              </a:pPr>
              <a:t>10</a:t>
            </a:fld>
            <a:endParaRPr lang="en-US" dirty="0"/>
          </a:p>
        </p:txBody>
      </p:sp>
    </p:spTree>
    <p:extLst>
      <p:ext uri="{BB962C8B-B14F-4D97-AF65-F5344CB8AC3E}">
        <p14:creationId xmlns:p14="http://schemas.microsoft.com/office/powerpoint/2010/main" val="71239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To conduct this analysis, I used portable X-ray fluorescence spectrometry. I won’t go into the specifics of how this works here, but will be happy to answer any questions you may have. Essentially, it’s a non-destructive technique, using this thing that looks like a ray gun, and is a ray gun. It shoots X-rays at the surface, and depending on what the object is made of, different X-rays come back, which the instrument measures. This provides the elemental composition, the chemical fingerprint, of an object, which as I just explained, is related to the clay and thus the geographic region where it was made.</a:t>
            </a:r>
          </a:p>
          <a:p>
            <a:endParaRPr lang="en-US" dirty="0"/>
          </a:p>
        </p:txBody>
      </p:sp>
      <p:sp>
        <p:nvSpPr>
          <p:cNvPr id="4" name="Slide Number Placeholder 3"/>
          <p:cNvSpPr>
            <a:spLocks noGrp="1"/>
          </p:cNvSpPr>
          <p:nvPr>
            <p:ph type="sldNum" sz="quarter" idx="10"/>
          </p:nvPr>
        </p:nvSpPr>
        <p:spPr/>
        <p:txBody>
          <a:bodyPr/>
          <a:lstStyle/>
          <a:p>
            <a:fld id="{2C119CA1-F6A6-244E-A0CA-487CFC2543FA}" type="slidenum">
              <a:rPr lang="en-US" smtClean="0"/>
              <a:t>11</a:t>
            </a:fld>
            <a:endParaRPr lang="en-US"/>
          </a:p>
        </p:txBody>
      </p:sp>
    </p:spTree>
    <p:extLst>
      <p:ext uri="{BB962C8B-B14F-4D97-AF65-F5344CB8AC3E}">
        <p14:creationId xmlns:p14="http://schemas.microsoft.com/office/powerpoint/2010/main" val="1514046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First let’s put all the pieces together:</a:t>
            </a:r>
          </a:p>
          <a:p>
            <a:pPr marL="228600" indent="-228600">
              <a:buAutoNum type="arabicPeriod"/>
            </a:pPr>
            <a:r>
              <a:rPr lang="en-US" dirty="0"/>
              <a:t>X-ray</a:t>
            </a:r>
            <a:r>
              <a:rPr lang="en-US" baseline="0" dirty="0"/>
              <a:t> source: in this case it is a rhodium x-ray source. Essentially it’s a specialized </a:t>
            </a:r>
            <a:r>
              <a:rPr lang="en-US" baseline="0" dirty="0" err="1"/>
              <a:t>lightbulb</a:t>
            </a:r>
            <a:r>
              <a:rPr lang="en-US" baseline="0" dirty="0"/>
              <a:t>. Instead of producing energy in the form of visible light, it produces energy in the form of soft X-rays. There is no inherently radioactive element in the device. </a:t>
            </a:r>
          </a:p>
          <a:p>
            <a:pPr marL="228600" indent="-228600">
              <a:buAutoNum type="arabicPeriod"/>
            </a:pPr>
            <a:r>
              <a:rPr lang="en-US" baseline="0" dirty="0"/>
              <a:t>When the instrument is turned on, the X-rays interact with the sample, producing secondary X-rays. This is fluorescence. See here another diagram of the x-ray ejecting an electron and another one taking its place. </a:t>
            </a:r>
          </a:p>
          <a:p>
            <a:pPr marL="228600" indent="-228600">
              <a:buAutoNum type="arabicPeriod"/>
            </a:pPr>
            <a:r>
              <a:rPr lang="en-US" baseline="0" dirty="0"/>
              <a:t>The resulting characteristic X-rays shoot back into the instrument as photons, hitting the X-ray detector. This is the energy dispersive spectrometer. As the photons reach the detector, they are counted and sorted by energy. </a:t>
            </a:r>
          </a:p>
          <a:p>
            <a:pPr marL="228600" indent="-228600">
              <a:buAutoNum type="arabicPeriod"/>
            </a:pPr>
            <a:r>
              <a:rPr lang="en-US" dirty="0"/>
              <a:t>These data passes into</a:t>
            </a:r>
            <a:r>
              <a:rPr lang="en-US" baseline="0" dirty="0"/>
              <a:t> the computer inside the instrument. We can see on the instrument itself or on an external computer.  </a:t>
            </a:r>
            <a:endParaRPr lang="en-US" dirty="0"/>
          </a:p>
        </p:txBody>
      </p:sp>
      <p:sp>
        <p:nvSpPr>
          <p:cNvPr id="4" name="Slide Number Placeholder 3"/>
          <p:cNvSpPr>
            <a:spLocks noGrp="1"/>
          </p:cNvSpPr>
          <p:nvPr>
            <p:ph type="sldNum" sz="quarter" idx="10"/>
          </p:nvPr>
        </p:nvSpPr>
        <p:spPr/>
        <p:txBody>
          <a:bodyPr/>
          <a:lstStyle/>
          <a:p>
            <a:pPr>
              <a:defRPr/>
            </a:pPr>
            <a:fld id="{35C69214-7217-8541-9917-D30D0DF64C47}" type="slidenum">
              <a:rPr lang="en-US" smtClean="0"/>
              <a:pPr>
                <a:defRPr/>
              </a:pPr>
              <a:t>12</a:t>
            </a:fld>
            <a:endParaRPr lang="en-US" dirty="0"/>
          </a:p>
        </p:txBody>
      </p:sp>
    </p:spTree>
    <p:extLst>
      <p:ext uri="{BB962C8B-B14F-4D97-AF65-F5344CB8AC3E}">
        <p14:creationId xmlns:p14="http://schemas.microsoft.com/office/powerpoint/2010/main" val="1898201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lead peaks (blue) show that the pearlware has a pure lead glaze, while lower values for whiteware/ironstone sherd indicate that the glaze is alkaline/lead.</a:t>
            </a:r>
          </a:p>
        </p:txBody>
      </p:sp>
      <p:sp>
        <p:nvSpPr>
          <p:cNvPr id="4" name="Slide Number Placeholder 3"/>
          <p:cNvSpPr>
            <a:spLocks noGrp="1"/>
          </p:cNvSpPr>
          <p:nvPr>
            <p:ph type="sldNum" sz="quarter" idx="5"/>
          </p:nvPr>
        </p:nvSpPr>
        <p:spPr/>
        <p:txBody>
          <a:bodyPr/>
          <a:lstStyle/>
          <a:p>
            <a:fld id="{2C119CA1-F6A6-244E-A0CA-487CFC2543FA}" type="slidenum">
              <a:rPr lang="en-US" smtClean="0"/>
              <a:t>13</a:t>
            </a:fld>
            <a:endParaRPr lang="en-US"/>
          </a:p>
        </p:txBody>
      </p:sp>
    </p:spTree>
    <p:extLst>
      <p:ext uri="{BB962C8B-B14F-4D97-AF65-F5344CB8AC3E}">
        <p14:creationId xmlns:p14="http://schemas.microsoft.com/office/powerpoint/2010/main" val="772200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see the colorants too for pearlware and creamware glazes </a:t>
            </a:r>
          </a:p>
          <a:p>
            <a:r>
              <a:rPr lang="en-US" dirty="0"/>
              <a:t>Creamware elevated in iron (makes yellow tint)</a:t>
            </a:r>
          </a:p>
          <a:p>
            <a:r>
              <a:rPr lang="en-US" dirty="0"/>
              <a:t>Pearlware elevated in cobalt and copper. (makes bluish/green tint). </a:t>
            </a:r>
          </a:p>
        </p:txBody>
      </p:sp>
      <p:sp>
        <p:nvSpPr>
          <p:cNvPr id="4" name="Slide Number Placeholder 3"/>
          <p:cNvSpPr>
            <a:spLocks noGrp="1"/>
          </p:cNvSpPr>
          <p:nvPr>
            <p:ph type="sldNum" sz="quarter" idx="5"/>
          </p:nvPr>
        </p:nvSpPr>
        <p:spPr/>
        <p:txBody>
          <a:bodyPr/>
          <a:lstStyle/>
          <a:p>
            <a:fld id="{2C119CA1-F6A6-244E-A0CA-487CFC2543FA}" type="slidenum">
              <a:rPr lang="en-US" smtClean="0"/>
              <a:t>14</a:t>
            </a:fld>
            <a:endParaRPr lang="en-US"/>
          </a:p>
        </p:txBody>
      </p:sp>
    </p:spTree>
    <p:extLst>
      <p:ext uri="{BB962C8B-B14F-4D97-AF65-F5344CB8AC3E}">
        <p14:creationId xmlns:p14="http://schemas.microsoft.com/office/powerpoint/2010/main" val="3002634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0" dirty="0"/>
              <a:t>As you can see, these quick</a:t>
            </a:r>
            <a:r>
              <a:rPr lang="en-US" b="0" baseline="0" dirty="0"/>
              <a:t> qualitative analyses often bring up larger research questions that are best addressed with quantitative analyses</a:t>
            </a:r>
          </a:p>
          <a:p>
            <a:endParaRPr lang="en-US" b="0" baseline="0" dirty="0"/>
          </a:p>
          <a:p>
            <a:r>
              <a:rPr lang="en-US" b="0" baseline="0" dirty="0"/>
              <a:t>Quantitative analyses require a lot more preparation and thought</a:t>
            </a:r>
          </a:p>
          <a:p>
            <a:r>
              <a:rPr lang="en-US" b="0" baseline="0" dirty="0"/>
              <a:t>-many samples</a:t>
            </a:r>
          </a:p>
          <a:p>
            <a:r>
              <a:rPr lang="en-US" b="0" dirty="0"/>
              <a:t>Establishing values for different elements within</a:t>
            </a:r>
            <a:r>
              <a:rPr lang="en-US" b="0" baseline="0" dirty="0"/>
              <a:t> samples</a:t>
            </a:r>
            <a:endParaRPr lang="en-US" b="0" dirty="0"/>
          </a:p>
          <a:p>
            <a:r>
              <a:rPr lang="en-US" b="0" dirty="0"/>
              <a:t>Identifying</a:t>
            </a:r>
            <a:r>
              <a:rPr lang="en-US" b="0" baseline="0" dirty="0"/>
              <a:t> patterns in compositional variation</a:t>
            </a:r>
          </a:p>
          <a:p>
            <a:r>
              <a:rPr lang="en-US" b="0" baseline="0" dirty="0"/>
              <a:t>Putting boundaries on the compositional universe</a:t>
            </a:r>
          </a:p>
          <a:p>
            <a:endParaRPr lang="en-US" b="1" dirty="0"/>
          </a:p>
          <a:p>
            <a:r>
              <a:rPr lang="en-US" dirty="0"/>
              <a:t>Questions about:</a:t>
            </a:r>
          </a:p>
          <a:p>
            <a:r>
              <a:rPr lang="en-US" dirty="0"/>
              <a:t>Sourcing</a:t>
            </a:r>
          </a:p>
          <a:p>
            <a:r>
              <a:rPr lang="en-US" dirty="0"/>
              <a:t>Recipe- that can include metal alloys, glass bead colors, pottery, etc. </a:t>
            </a:r>
            <a:endParaRPr lang="en-US" baseline="0" dirty="0"/>
          </a:p>
          <a:p>
            <a:r>
              <a:rPr lang="en-US" baseline="0" dirty="0"/>
              <a:t>Contamination</a:t>
            </a:r>
          </a:p>
          <a:p>
            <a:endParaRPr lang="en-US" baseline="0" dirty="0"/>
          </a:p>
        </p:txBody>
      </p:sp>
      <p:sp>
        <p:nvSpPr>
          <p:cNvPr id="4" name="Slide Number Placeholder 3"/>
          <p:cNvSpPr>
            <a:spLocks noGrp="1"/>
          </p:cNvSpPr>
          <p:nvPr>
            <p:ph type="sldNum" sz="quarter" idx="10"/>
          </p:nvPr>
        </p:nvSpPr>
        <p:spPr/>
        <p:txBody>
          <a:bodyPr/>
          <a:lstStyle/>
          <a:p>
            <a:pPr>
              <a:defRPr/>
            </a:pPr>
            <a:fld id="{35C69214-7217-8541-9917-D30D0DF64C47}" type="slidenum">
              <a:rPr lang="en-US" smtClean="0"/>
              <a:pPr>
                <a:defRPr/>
              </a:pPr>
              <a:t>15</a:t>
            </a:fld>
            <a:endParaRPr lang="en-US" dirty="0"/>
          </a:p>
        </p:txBody>
      </p:sp>
    </p:spTree>
    <p:extLst>
      <p:ext uri="{BB962C8B-B14F-4D97-AF65-F5344CB8AC3E}">
        <p14:creationId xmlns:p14="http://schemas.microsoft.com/office/powerpoint/2010/main" val="4799574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This is the instrument setup. From left to right we have the laser ablation system, the inductively coupled plasma mass spectrometer, and then on the right, a whole bunch of computers that run the instruments and help them talk to each other. </a:t>
            </a:r>
          </a:p>
          <a:p>
            <a:endParaRPr lang="en-US" baseline="0" dirty="0"/>
          </a:p>
          <a:p>
            <a:r>
              <a:rPr lang="en-US" baseline="0" dirty="0"/>
              <a:t>This work can only happen in a laboratory. In addition to the very expensive instruments, you need different gases, including helium and argon, special ventilation and air handling, and climate control to keep the instruments from overheating. They are very finicky. Laser ablation facilities are usually in universities or large analytically minded institutions like museums or testing facilities. </a:t>
            </a:r>
          </a:p>
          <a:p>
            <a:endParaRPr lang="en-US" baseline="0" dirty="0"/>
          </a:p>
          <a:p>
            <a:r>
              <a:rPr lang="en-US" baseline="0" dirty="0"/>
              <a:t>Laser ablation is the sampling method. It’s how we get your material to the mass spectrometer for identification. </a:t>
            </a:r>
          </a:p>
          <a:p>
            <a:endParaRPr lang="en-US" baseline="0" dirty="0"/>
          </a:p>
          <a:p>
            <a:r>
              <a:rPr lang="en-US" baseline="0" dirty="0"/>
              <a:t>So you place your samples in the chamber. I put in standard reference material too, things that I already know the composition of, so that I develop a calibration at the end and get good quantitative values. parts per million values.</a:t>
            </a:r>
          </a:p>
          <a:p>
            <a:endParaRPr lang="en-US" baseline="0" dirty="0"/>
          </a:p>
          <a:p>
            <a:r>
              <a:rPr lang="en-US" baseline="0" dirty="0"/>
              <a:t>The chamber is sealed and there is helium gas flowing through it. So then you decide what part of the sample you want to analyze. To do this, you use the integrated camera. This is where laser ablation really shines, because you can pinpoint exactly what you want to analyze, and avoid things you don’t want to include. Ablation means to remove by cutting or abrading. In this case, that removal is done by a targeted laser beam, vaporizing part of the sample. The laser is set to particular energy and speed depending on the kind of material you’re sampling. If it’s very soft, you want a lower power so you don’t make big craters. </a:t>
            </a:r>
          </a:p>
          <a:p>
            <a:r>
              <a:rPr lang="en-US" baseline="0" dirty="0"/>
              <a:t>Now we move on to the inductively coupled plasma. Or ICP. This is also called the ionization stage.  To get there, your vaporized sample is suspended in helium gas and very gently sucked up through the system until it reaches the plasma torch. The plasma torch is very special kind of combustion, in a package about the size of a hot dog .  An electromagnetic coil wrapped around a tube heats up a gas, in this case argon to a temperature at which is ionizes (so the electrons on the atoms are moving around) and the gas becomes electrically conductive plasma. A similar process, at lower temperature is happening in your plasma tv screen, or in a neon sign.</a:t>
            </a:r>
          </a:p>
          <a:p>
            <a:endParaRPr lang="en-US" baseline="0" dirty="0"/>
          </a:p>
          <a:p>
            <a:r>
              <a:rPr lang="en-US" baseline="0" dirty="0"/>
              <a:t>This plasma torch is very very hot, about 7,000 kelvin  = 12,000 F. What that ionization, or plasma means, is that as our sample passes through it, it pulls our vaporized sample apart into individual atoms, or isotopes. </a:t>
            </a:r>
            <a:r>
              <a:rPr lang="en-US" dirty="0"/>
              <a:t>You use the software to tell the mass spectrometer what elements or isotopes you’re interested in. You can look for most elements with mass spec, more so than with methods like neutron activation and XRF.  I usually scan for 55 different elements, including major elements such as silicon and aluminum, and trace elements like lead and uranium. With metals in particular, some researchers may be interested in different isotopes of the same element, say multiple versions of lead, but I don't need that kind of resolution for the work that I do. Your atomized sample then passes out of the plasma torch, into the mass spectrometer, where a series of magnets filter the individual atoms according to their mass. Individual isotope masses are unique, so tied to a particular element. As these atoms come through, the mass spec is just sorting and counting. </a:t>
            </a:r>
          </a:p>
          <a:p>
            <a:r>
              <a:rPr lang="en-US" dirty="0"/>
              <a:t>Then all your work shifts to the data files that are created. all of the counts by mass that are identified to specific elements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 </a:t>
            </a:r>
          </a:p>
          <a:p>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5CD9C624-08B1-DD4A-9248-9EBDFBBA987E}" type="slidenum">
              <a:rPr lang="en-US" smtClean="0"/>
              <a:t>16</a:t>
            </a:fld>
            <a:endParaRPr lang="en-US"/>
          </a:p>
        </p:txBody>
      </p:sp>
    </p:spTree>
    <p:extLst>
      <p:ext uri="{BB962C8B-B14F-4D97-AF65-F5344CB8AC3E}">
        <p14:creationId xmlns:p14="http://schemas.microsoft.com/office/powerpoint/2010/main" val="3168556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354ff27c4c_0_3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354ff27c4c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on many isotopes, we look at 55 or so different ones. Here’s some results for our Colonoware research. Each dot is a ceramic sample, color coded by site. Mainly site-based clustering indicating local production in different parts of coastal plain of Virginia.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aseline="0" dirty="0"/>
              <a:t>This is a destructive technique, though the piece needed is relatively small. We start by breaking off a small piece of pottery. </a:t>
            </a:r>
          </a:p>
          <a:p>
            <a:endParaRPr lang="en-US" dirty="0"/>
          </a:p>
          <a:p>
            <a:r>
              <a:rPr lang="en-US" dirty="0"/>
              <a:t>Neutron activation analysis or NAA,  is highly specialized and can only be conducted at a few institutions because it requires the use of a research nuclear reactor. Our project uses a reactor housed at the University of Missouri.</a:t>
            </a:r>
          </a:p>
          <a:p>
            <a:endParaRPr lang="en-US" dirty="0"/>
          </a:p>
          <a:p>
            <a:r>
              <a:rPr lang="en-US" dirty="0"/>
              <a:t>We send our pottery fragments to this lab. They powder them and put them into tubes, as seen here.</a:t>
            </a:r>
          </a:p>
          <a:p>
            <a:endParaRPr lang="en-US" dirty="0"/>
          </a:p>
          <a:p>
            <a:r>
              <a:rPr lang="en-US" dirty="0"/>
              <a:t>Then, the tubes get bombarded with nuclear radiation. The atoms in the sample respond to the  radiation in characteristic ways, putting out their own radiation, which is measured by the instrument. These measurements are used to identify the composition of the pottery in terms of percentages of 33 different elements: A sample may come back as 30 percent aluminum, 5 percent iron, and so on. </a:t>
            </a:r>
          </a:p>
          <a:p>
            <a:endParaRPr lang="en-US" dirty="0"/>
          </a:p>
          <a:p>
            <a:r>
              <a:rPr lang="en-US" dirty="0"/>
              <a:t>Once we have those values, for lots of samples, we can start to put the data together and see what the patterns are. </a:t>
            </a:r>
          </a:p>
        </p:txBody>
      </p:sp>
      <p:sp>
        <p:nvSpPr>
          <p:cNvPr id="4" name="Slide Number Placeholder 3"/>
          <p:cNvSpPr>
            <a:spLocks noGrp="1"/>
          </p:cNvSpPr>
          <p:nvPr>
            <p:ph type="sldNum" sz="quarter" idx="5"/>
          </p:nvPr>
        </p:nvSpPr>
        <p:spPr/>
        <p:txBody>
          <a:bodyPr/>
          <a:lstStyle/>
          <a:p>
            <a:fld id="{2C119CA1-F6A6-244E-A0CA-487CFC2543FA}" type="slidenum">
              <a:rPr lang="en-US" smtClean="0"/>
              <a:t>18</a:t>
            </a:fld>
            <a:endParaRPr lang="en-US"/>
          </a:p>
        </p:txBody>
      </p:sp>
    </p:spTree>
    <p:extLst>
      <p:ext uri="{BB962C8B-B14F-4D97-AF65-F5344CB8AC3E}">
        <p14:creationId xmlns:p14="http://schemas.microsoft.com/office/powerpoint/2010/main" val="1013027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Arial" panose="020B0604020202020204" pitchFamily="34" charset="0"/>
              </a:rPr>
              <a:t>For this project, we employ NAA with two goals in mind: first, we want to identify groups of pots that share the same elemental fingerprint that can be tied to a specific region: where are the clays coming from that people are using to make pottery? And second, we want to figure out if pottery was moving around, as a way to understand how people were moving around and interacting in the past. Looking for a mismatch between where a pot was found and where it was made. These two goals help us to identify pottery making in communities, and to begin untangling the relationships among Pensacola people across this big region.</a:t>
            </a:r>
            <a:endParaRPr lang="en-US" b="0" dirty="0">
              <a:effectLst/>
            </a:endParaRPr>
          </a:p>
          <a:p>
            <a:endParaRPr lang="en-US" dirty="0"/>
          </a:p>
          <a:p>
            <a:r>
              <a:rPr lang="en-US" dirty="0"/>
              <a:t>Next slide shows the results of our first 100 NAA samples of Pensacola pottery. 61 were from the site of Bottle Creek. </a:t>
            </a:r>
            <a:r>
              <a:rPr lang="en-US" sz="1800" b="0" i="0" u="none" strike="noStrike" dirty="0">
                <a:solidFill>
                  <a:srgbClr val="000000"/>
                </a:solidFill>
                <a:effectLst/>
                <a:latin typeface="Arial" panose="020B0604020202020204" pitchFamily="34" charset="0"/>
              </a:rPr>
              <a:t>Bottle Creek, in the Mobile-Tensaw delta is widely regarded as the principal town of the Pensacola culture. The remaining 39 were from Choctawhatchee Bay in West Florida.</a:t>
            </a:r>
            <a:r>
              <a:rPr lang="en-US" dirty="0"/>
              <a:t> We use existing NAA datasets from the region to help establish source locations and fingerprints, and we used 538 of those existing samples.  This map shows the general locations of the existing samples. </a:t>
            </a:r>
          </a:p>
          <a:p>
            <a:br>
              <a:rPr lang="en-US" dirty="0"/>
            </a:br>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19</a:t>
            </a:fld>
            <a:endParaRPr lang="en-US"/>
          </a:p>
        </p:txBody>
      </p:sp>
    </p:spTree>
    <p:extLst>
      <p:ext uri="{BB962C8B-B14F-4D97-AF65-F5344CB8AC3E}">
        <p14:creationId xmlns:p14="http://schemas.microsoft.com/office/powerpoint/2010/main" val="3977480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instrumentation doesn't provide you with any context for the data it spits out.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research questions that I ask, I think more about the methods in terms of recipe. Recipes are contextual and social.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What I’m doing when I’m performing these technical analyses, is that I’m trying to recover the recipe of an artifact or a class of artifacts. I'm trying to put that material in a cultural context. In that way, a recipe is a way to recover human relationships in the past. </a:t>
            </a:r>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2</a:t>
            </a:fld>
            <a:endParaRPr lang="en-US"/>
          </a:p>
        </p:txBody>
      </p:sp>
    </p:spTree>
    <p:extLst>
      <p:ext uri="{BB962C8B-B14F-4D97-AF65-F5344CB8AC3E}">
        <p14:creationId xmlns:p14="http://schemas.microsoft.com/office/powerpoint/2010/main" val="10302138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initial results. The plot </a:t>
            </a:r>
            <a:r>
              <a:rPr lang="en-US" baseline="0" dirty="0"/>
              <a:t>on the left is a principal components analysis plot, that helps to visualize the many dimensions of the elemental data in just two dimensions. NAA provides results on 33 different elements. But it is very hard to think about, much less represent 33 dimensions. This is a way to see it in two.  Each dot represents one of our samples. The main thing to remember when interpreting these plots, is that the dots that are closer together are more related than dots that are further apart. We’ve color coded them here on the plot, based on some underlying statistics. When they share a fingerprint, they share a color. </a:t>
            </a:r>
          </a:p>
          <a:p>
            <a:endParaRPr lang="en-US" baseline="0" dirty="0"/>
          </a:p>
          <a:p>
            <a:r>
              <a:rPr lang="en-US" baseline="0" dirty="0"/>
              <a:t>Our NAA results were excellent, showing clear divisions among different source groups. </a:t>
            </a:r>
            <a:r>
              <a:rPr lang="en-US" sz="1800" b="0" i="0" u="none" strike="noStrike" dirty="0">
                <a:solidFill>
                  <a:srgbClr val="000000"/>
                </a:solidFill>
                <a:effectLst/>
                <a:latin typeface="Arial" panose="020B0604020202020204" pitchFamily="34" charset="0"/>
              </a:rPr>
              <a:t>This plot actually shows inverted geography, with western groups plotting on the right, eastern groups on the left, and central groups in the middle</a:t>
            </a:r>
            <a:r>
              <a:rPr lang="en-US" sz="1800" b="0" i="0" u="none" strike="noStrike" baseline="0" dirty="0">
                <a:solidFill>
                  <a:srgbClr val="000000"/>
                </a:solidFill>
                <a:effectLst/>
                <a:latin typeface="Arial" panose="020B0604020202020204" pitchFamily="34" charset="0"/>
              </a:rPr>
              <a:t>. From this initial view, we could see that it would be possible to tell the difference between a pot made at Moundville from a pot made at Bottle Creek, or in Choctawhatchee Bay, or along the Mississippi River to the west. </a:t>
            </a:r>
            <a:endParaRPr lang="en-US" dirty="0"/>
          </a:p>
        </p:txBody>
      </p:sp>
      <p:sp>
        <p:nvSpPr>
          <p:cNvPr id="4" name="Slide Number Placeholder 3"/>
          <p:cNvSpPr>
            <a:spLocks noGrp="1"/>
          </p:cNvSpPr>
          <p:nvPr>
            <p:ph type="sldNum" sz="quarter" idx="5"/>
          </p:nvPr>
        </p:nvSpPr>
        <p:spPr/>
        <p:txBody>
          <a:bodyPr/>
          <a:lstStyle/>
          <a:p>
            <a:fld id="{30764A54-C056-A141-8C5A-C7306F4E1134}" type="slidenum">
              <a:rPr lang="en-US" smtClean="0"/>
              <a:t>20</a:t>
            </a:fld>
            <a:endParaRPr lang="en-US"/>
          </a:p>
        </p:txBody>
      </p:sp>
    </p:spTree>
    <p:extLst>
      <p:ext uri="{BB962C8B-B14F-4D97-AF65-F5344CB8AC3E}">
        <p14:creationId xmlns:p14="http://schemas.microsoft.com/office/powerpoint/2010/main" val="342878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7200" rtl="0">
              <a:spcBef>
                <a:spcPts val="0"/>
              </a:spcBef>
              <a:spcAft>
                <a:spcPts val="0"/>
              </a:spcAft>
            </a:pPr>
            <a:r>
              <a:rPr lang="en-US" sz="1200" b="0" i="0" u="none" strike="noStrike" dirty="0">
                <a:solidFill>
                  <a:srgbClr val="222222"/>
                </a:solidFill>
                <a:effectLst/>
                <a:latin typeface="Arial" panose="020B0604020202020204" pitchFamily="34" charset="0"/>
              </a:rPr>
              <a:t> Five sherds recovered from Bottle Creek fall into the Lower Mississippi Valley 1 group – so these are non-local, and they </a:t>
            </a:r>
            <a:r>
              <a:rPr lang="en-US" sz="1200" b="0" i="1" u="none" strike="noStrike" dirty="0">
                <a:solidFill>
                  <a:srgbClr val="222222"/>
                </a:solidFill>
                <a:effectLst/>
                <a:latin typeface="Arial" panose="020B0604020202020204" pitchFamily="34" charset="0"/>
              </a:rPr>
              <a:t>look</a:t>
            </a:r>
            <a:r>
              <a:rPr lang="en-US" sz="1200" b="0" i="0" u="none" strike="noStrike" dirty="0">
                <a:solidFill>
                  <a:srgbClr val="222222"/>
                </a:solidFill>
                <a:effectLst/>
                <a:latin typeface="Arial" panose="020B0604020202020204" pitchFamily="34" charset="0"/>
              </a:rPr>
              <a:t> non-local - these are all grog-tempered types that we typically associate with the Lower Mississippi Valley, </a:t>
            </a:r>
            <a:r>
              <a:rPr lang="en-US" sz="1200" b="1" i="0" u="none" strike="noStrike" dirty="0">
                <a:solidFill>
                  <a:srgbClr val="222222"/>
                </a:solidFill>
                <a:effectLst/>
                <a:latin typeface="Arial" panose="020B0604020202020204" pitchFamily="34" charset="0"/>
              </a:rPr>
              <a:t>[SLIDE]</a:t>
            </a:r>
            <a:r>
              <a:rPr lang="en-US" sz="1200" b="0" i="0" u="none" strike="noStrike" dirty="0">
                <a:solidFill>
                  <a:srgbClr val="222222"/>
                </a:solidFill>
                <a:effectLst/>
                <a:latin typeface="Arial" panose="020B0604020202020204" pitchFamily="34" charset="0"/>
              </a:rPr>
              <a:t>. So, we think these pots are traveling from the Lower Mississippi Valley with people who are coming to Bottle Creek. </a:t>
            </a:r>
            <a:r>
              <a:rPr lang="en-US" sz="1200" b="1" i="0" u="none" strike="noStrike" dirty="0">
                <a:solidFill>
                  <a:srgbClr val="222222"/>
                </a:solidFill>
                <a:effectLst/>
                <a:latin typeface="Arial" panose="020B0604020202020204" pitchFamily="34" charset="0"/>
              </a:rPr>
              <a:t>[SLIDE] </a:t>
            </a:r>
            <a:r>
              <a:rPr lang="en-US" sz="1200" b="0" i="0" u="none" strike="noStrike" dirty="0">
                <a:solidFill>
                  <a:srgbClr val="222222"/>
                </a:solidFill>
                <a:effectLst/>
                <a:latin typeface="Arial" panose="020B0604020202020204" pitchFamily="34" charset="0"/>
              </a:rPr>
              <a:t>Significantly, these nonlocal sherds span the period of Bottle Creek’s occupation, indicating that this relationship with Lower Mississippi Valley potters began early in Bottle Creek’s history, and continued throughout its occupation.</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30764A54-C056-A141-8C5A-C7306F4E1134}" type="slidenum">
              <a:rPr lang="en-US" smtClean="0"/>
              <a:t>21</a:t>
            </a:fld>
            <a:endParaRPr lang="en-US"/>
          </a:p>
        </p:txBody>
      </p:sp>
    </p:spTree>
    <p:extLst>
      <p:ext uri="{BB962C8B-B14F-4D97-AF65-F5344CB8AC3E}">
        <p14:creationId xmlns:p14="http://schemas.microsoft.com/office/powerpoint/2010/main" val="748029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222222"/>
                </a:solidFill>
                <a:effectLst/>
                <a:latin typeface="Arial" panose="020B0604020202020204" pitchFamily="34" charset="0"/>
              </a:rPr>
              <a:t>In fact, there’s a glimpse of this relationship in the 18th century French documents - in the 1730s, the Frenchman Charlevoix reported that when the fires of the Natchez Indians went out, it was necessary that they travel 400 km from the Lower Mississippi Valley to Mobile Bay, likely to the site of Bottle Creek, in order to rekindle them. It’s very exciting for us to see some archaeological evidence for this movement of people. </a:t>
            </a:r>
            <a:endParaRPr lang="en-US" dirty="0"/>
          </a:p>
        </p:txBody>
      </p:sp>
      <p:sp>
        <p:nvSpPr>
          <p:cNvPr id="4" name="Slide Number Placeholder 3"/>
          <p:cNvSpPr>
            <a:spLocks noGrp="1"/>
          </p:cNvSpPr>
          <p:nvPr>
            <p:ph type="sldNum" sz="quarter" idx="5"/>
          </p:nvPr>
        </p:nvSpPr>
        <p:spPr/>
        <p:txBody>
          <a:bodyPr/>
          <a:lstStyle/>
          <a:p>
            <a:fld id="{30764A54-C056-A141-8C5A-C7306F4E1134}" type="slidenum">
              <a:rPr lang="en-US" smtClean="0"/>
              <a:t>22</a:t>
            </a:fld>
            <a:endParaRPr lang="en-US"/>
          </a:p>
        </p:txBody>
      </p:sp>
    </p:spTree>
    <p:extLst>
      <p:ext uri="{BB962C8B-B14F-4D97-AF65-F5344CB8AC3E}">
        <p14:creationId xmlns:p14="http://schemas.microsoft.com/office/powerpoint/2010/main" val="5560923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Palmetto Ware, which was made without clay and without rock. </a:t>
            </a:r>
          </a:p>
          <a:p>
            <a:endParaRPr lang="en-US" dirty="0"/>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23</a:t>
            </a:fld>
            <a:endParaRPr lang="en-US"/>
          </a:p>
        </p:txBody>
      </p:sp>
    </p:spTree>
    <p:extLst>
      <p:ext uri="{BB962C8B-B14F-4D97-AF65-F5344CB8AC3E}">
        <p14:creationId xmlns:p14="http://schemas.microsoft.com/office/powerpoint/2010/main" val="18701252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in 2019, I’ve been involved in several projects in the Bahama archipelago, also known as the Lucayan Islands. </a:t>
            </a:r>
          </a:p>
          <a:p>
            <a:endParaRPr lang="en-US" dirty="0"/>
          </a:p>
          <a:p>
            <a:r>
              <a:rPr lang="en-US" dirty="0"/>
              <a:t>This archipelago is interesting for a number of reasons. 1. It was one of the last places to settled in the Americas. The first folks reached it around 700 AD from the Greater Antilles, and evidence seems to suggest that there wasn’t a permanent population until around AD 900. The Lucayans, who lived here were largely wiped out by the Spanish invasion 600 years later.</a:t>
            </a:r>
          </a:p>
          <a:p>
            <a:r>
              <a:rPr lang="en-US" dirty="0"/>
              <a:t>While often glossed with the Caribbean, the archipelago is not part of the Caribbean, and people there developed their own distinct lifeways, while to some extent retaining connections with the Antilles. Geologically it is also distinct, being composed entirely of limestone while the Greater Antilles are dominated by volcanic and metamorphic formations. This means not only that the landforms are dramatically different, but also the vegetation and other biota. And as I’ll get to, the pottery as well.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research questions here have focused on understanding the lifeways of the Lucayans, the indigenous peoples of these islands, and their relationships within the broader circum-Caribbean. This research, led by Bill Keegan, was funded in part by National Geographic. </a:t>
            </a:r>
          </a:p>
          <a:p>
            <a:endParaRPr lang="en-US" dirty="0"/>
          </a:p>
          <a:p>
            <a:endParaRPr lang="en-US" dirty="0"/>
          </a:p>
          <a:p>
            <a:endParaRPr lang="en-US" dirty="0"/>
          </a:p>
          <a:p>
            <a:r>
              <a:rPr lang="en-US" dirty="0"/>
              <a:t> </a:t>
            </a:r>
          </a:p>
        </p:txBody>
      </p:sp>
      <p:sp>
        <p:nvSpPr>
          <p:cNvPr id="4" name="Slide Number Placeholder 3"/>
          <p:cNvSpPr>
            <a:spLocks noGrp="1"/>
          </p:cNvSpPr>
          <p:nvPr>
            <p:ph type="sldNum" sz="quarter" idx="5"/>
          </p:nvPr>
        </p:nvSpPr>
        <p:spPr/>
        <p:txBody>
          <a:bodyPr/>
          <a:lstStyle/>
          <a:p>
            <a:fld id="{2C119CA1-F6A6-244E-A0CA-487CFC2543FA}" type="slidenum">
              <a:rPr lang="en-US" smtClean="0"/>
              <a:t>24</a:t>
            </a:fld>
            <a:endParaRPr lang="en-US"/>
          </a:p>
        </p:txBody>
      </p:sp>
    </p:spTree>
    <p:extLst>
      <p:ext uri="{BB962C8B-B14F-4D97-AF65-F5344CB8AC3E}">
        <p14:creationId xmlns:p14="http://schemas.microsoft.com/office/powerpoint/2010/main" val="27635528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people who came to the Bahama archipelago brought pottery with them. At least at first. The imported pottery is very different from the locally made pottery, as I’ll explain in a moment, so it could be readily identified visually.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an example of a typical </a:t>
            </a:r>
            <a:r>
              <a:rPr lang="en-US" dirty="0" err="1"/>
              <a:t>Chicoid</a:t>
            </a:r>
            <a:r>
              <a:rPr lang="en-US" dirty="0"/>
              <a:t> bowl. In the volcanic islands of the greater Antilles there was abundant material for making pottery. </a:t>
            </a:r>
          </a:p>
          <a:p>
            <a:endParaRPr lang="en-US" dirty="0"/>
          </a:p>
          <a:p>
            <a:r>
              <a:rPr lang="en-US" dirty="0"/>
              <a:t>As part of this project, we conducted elemental analysis on imported wares found in the archipelago, compared with samples from across the Greater Antilles. The paper came out last week, in which, we determined that the majority of the imported pottery originated in Hispaniola. Notably, though Cuba is similarly close, they didn’t’ appear to have the same trade or travel connections. Incidentally, these results are also borne out by genetic evidence. </a:t>
            </a:r>
          </a:p>
          <a:p>
            <a:endParaRPr lang="en-US" dirty="0"/>
          </a:p>
          <a:p>
            <a:r>
              <a:rPr lang="en-US" dirty="0"/>
              <a:t>Here’s an example of a typical </a:t>
            </a:r>
            <a:r>
              <a:rPr lang="en-US" dirty="0" err="1"/>
              <a:t>Chicoid</a:t>
            </a:r>
            <a:r>
              <a:rPr lang="en-US" dirty="0"/>
              <a:t> bowl. In the volcanic islands of the greater Antilles there was abundant material for making pottery. </a:t>
            </a:r>
          </a:p>
        </p:txBody>
      </p:sp>
      <p:sp>
        <p:nvSpPr>
          <p:cNvPr id="4" name="Slide Number Placeholder 3"/>
          <p:cNvSpPr>
            <a:spLocks noGrp="1"/>
          </p:cNvSpPr>
          <p:nvPr>
            <p:ph type="sldNum" sz="quarter" idx="5"/>
          </p:nvPr>
        </p:nvSpPr>
        <p:spPr/>
        <p:txBody>
          <a:bodyPr/>
          <a:lstStyle/>
          <a:p>
            <a:fld id="{2C119CA1-F6A6-244E-A0CA-487CFC2543FA}" type="slidenum">
              <a:rPr lang="en-US" smtClean="0"/>
              <a:t>25</a:t>
            </a:fld>
            <a:endParaRPr lang="en-US"/>
          </a:p>
        </p:txBody>
      </p:sp>
    </p:spTree>
    <p:extLst>
      <p:ext uri="{BB962C8B-B14F-4D97-AF65-F5344CB8AC3E}">
        <p14:creationId xmlns:p14="http://schemas.microsoft.com/office/powerpoint/2010/main" val="32191760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Bahamas as I said, is entirely limestone. High calcium is typically disastrous for pottery. No geologically local raw material.  </a:t>
            </a:r>
          </a:p>
        </p:txBody>
      </p:sp>
      <p:sp>
        <p:nvSpPr>
          <p:cNvPr id="4" name="Slide Number Placeholder 3"/>
          <p:cNvSpPr>
            <a:spLocks noGrp="1"/>
          </p:cNvSpPr>
          <p:nvPr>
            <p:ph type="sldNum" sz="quarter" idx="5"/>
          </p:nvPr>
        </p:nvSpPr>
        <p:spPr/>
        <p:txBody>
          <a:bodyPr/>
          <a:lstStyle/>
          <a:p>
            <a:fld id="{2C119CA1-F6A6-244E-A0CA-487CFC2543FA}" type="slidenum">
              <a:rPr lang="en-US" smtClean="0"/>
              <a:t>26</a:t>
            </a:fld>
            <a:endParaRPr lang="en-US"/>
          </a:p>
        </p:txBody>
      </p:sp>
    </p:spTree>
    <p:extLst>
      <p:ext uri="{BB962C8B-B14F-4D97-AF65-F5344CB8AC3E}">
        <p14:creationId xmlns:p14="http://schemas.microsoft.com/office/powerpoint/2010/main" val="34676720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yet, we find locally made pottery. Several hundred years after the initial colonization, when there were permanent residents, known as the Lucayans. Often small and eroded like this example, PW is found only in the Bahama archipelago. Distinctive reddish color and white shell inclusions. No complete or even nearly complete PW  vessel has ever been found. Because of its fragmentary nature, it hasn’t received much attention. It’s been viewed as sort of this inferior or expedient pottery. </a:t>
            </a:r>
          </a:p>
          <a:p>
            <a:endParaRPr lang="en-US" dirty="0"/>
          </a:p>
          <a:p>
            <a:r>
              <a:rPr lang="en-US" dirty="0"/>
              <a:t>So I just said that there’s no locally sources of clay, so what’s up/</a:t>
            </a:r>
          </a:p>
          <a:p>
            <a:endParaRPr lang="en-US" dirty="0"/>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27</a:t>
            </a:fld>
            <a:endParaRPr lang="en-US"/>
          </a:p>
        </p:txBody>
      </p:sp>
    </p:spTree>
    <p:extLst>
      <p:ext uri="{BB962C8B-B14F-4D97-AF65-F5344CB8AC3E}">
        <p14:creationId xmlns:p14="http://schemas.microsoft.com/office/powerpoint/2010/main" val="9959938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were surveying the beaches and elsewhere, we encountered small deposits of bright red clayey material, which we collected. </a:t>
            </a:r>
          </a:p>
        </p:txBody>
      </p:sp>
      <p:sp>
        <p:nvSpPr>
          <p:cNvPr id="4" name="Slide Number Placeholder 3"/>
          <p:cNvSpPr>
            <a:spLocks noGrp="1"/>
          </p:cNvSpPr>
          <p:nvPr>
            <p:ph type="sldNum" sz="quarter" idx="5"/>
          </p:nvPr>
        </p:nvSpPr>
        <p:spPr/>
        <p:txBody>
          <a:bodyPr/>
          <a:lstStyle/>
          <a:p>
            <a:fld id="{2C119CA1-F6A6-244E-A0CA-487CFC2543FA}" type="slidenum">
              <a:rPr lang="en-US" smtClean="0"/>
              <a:t>28</a:t>
            </a:fld>
            <a:endParaRPr lang="en-US"/>
          </a:p>
        </p:txBody>
      </p:sp>
    </p:spTree>
    <p:extLst>
      <p:ext uri="{BB962C8B-B14F-4D97-AF65-F5344CB8AC3E}">
        <p14:creationId xmlns:p14="http://schemas.microsoft.com/office/powerpoint/2010/main" val="32173484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material is Saharan dust, aluminum and iron-rich laterite soil that is transported thousands of miles by wind, and has been deposited over long periods of time in the Bahama archipelago and other parts of the world.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collected clay samples from the northern, central, and southern regions of the archipelago and brought them back to the lab to figure out what it actually was, if it could be used to make Palmetto Ware, and what sort of meaningful variation there was. </a:t>
            </a:r>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29</a:t>
            </a:fld>
            <a:endParaRPr lang="en-US"/>
          </a:p>
        </p:txBody>
      </p:sp>
    </p:spTree>
    <p:extLst>
      <p:ext uri="{BB962C8B-B14F-4D97-AF65-F5344CB8AC3E}">
        <p14:creationId xmlns:p14="http://schemas.microsoft.com/office/powerpoint/2010/main" val="2080600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There are three primary ways that I use these data within broader research frameworks. These often overlap. </a:t>
            </a:r>
          </a:p>
          <a:p>
            <a:pPr marL="228600" indent="-228600">
              <a:buAutoNum type="arabicPeriod"/>
            </a:pPr>
            <a:endParaRPr lang="en-US" dirty="0"/>
          </a:p>
          <a:p>
            <a:pPr marL="228600" indent="-228600">
              <a:buAutoNum type="arabicPeriod"/>
            </a:pPr>
            <a:r>
              <a:rPr lang="en-US" dirty="0"/>
              <a:t>Relationships between people and their environment, their landscape and the materials available. If I know what something is made of, I can tie it to what it was made from, and maybe where it was made. We usually refer to this work as sourcing. Tying an object back to a place based on shared geological fingerprint within the pottery, the rock, or other natural material. </a:t>
            </a:r>
          </a:p>
          <a:p>
            <a:pPr marL="228600" indent="-228600">
              <a:buAutoNum type="arabicPeriod"/>
            </a:pPr>
            <a:endParaRPr lang="en-US" dirty="0"/>
          </a:p>
          <a:p>
            <a:pPr marL="228600" indent="-228600">
              <a:buAutoNum type="arabicPeriod"/>
            </a:pPr>
            <a:r>
              <a:rPr lang="en-US" dirty="0"/>
              <a:t>The artifacts didn’t move themselves. If I know where something was made or where the origin material is from, and compare that to where it was found, then I have a way to connect people and their movement across the landscape over time. We can learn about cultural interactions, who was engaging with whom. Networks that may otherwise be invisible.</a:t>
            </a:r>
          </a:p>
          <a:p>
            <a:pPr marL="228600" indent="-228600">
              <a:buAutoNum type="arabicPeriod"/>
            </a:pPr>
            <a:endParaRPr lang="en-US" dirty="0"/>
          </a:p>
          <a:p>
            <a:pPr marL="228600" indent="-228600">
              <a:buAutoNum type="arabicPeriod"/>
            </a:pPr>
            <a:r>
              <a:rPr lang="en-US" dirty="0"/>
              <a:t>Relationships of learning in the past. If we understand the recipe of something, because a recipe is taught, we can learn how information was valued and shared within communities. Was there a standard or “right” recipe to follow?  This is essentially a communities of practice approach that centers cultural knowledge and the way that it is shared and fixed into objects. </a:t>
            </a:r>
          </a:p>
          <a:p>
            <a:pPr marL="228600" indent="-228600">
              <a:buAutoNum type="arabicPeriod"/>
            </a:pPr>
            <a:endParaRPr lang="en-US" dirty="0"/>
          </a:p>
          <a:p>
            <a:pPr marL="228600" indent="-228600">
              <a:buAutoNum type="arabicPeriod"/>
            </a:pPr>
            <a:r>
              <a:rPr lang="en-US" dirty="0"/>
              <a:t>So yes, this technology tells us “what is it?” but it allows us to answer much more valuable questions.  The methods are means to an end, and that end is to understand people better.  </a:t>
            </a:r>
          </a:p>
        </p:txBody>
      </p:sp>
      <p:sp>
        <p:nvSpPr>
          <p:cNvPr id="4" name="Slide Number Placeholder 3"/>
          <p:cNvSpPr>
            <a:spLocks noGrp="1"/>
          </p:cNvSpPr>
          <p:nvPr>
            <p:ph type="sldNum" sz="quarter" idx="5"/>
          </p:nvPr>
        </p:nvSpPr>
        <p:spPr/>
        <p:txBody>
          <a:bodyPr/>
          <a:lstStyle/>
          <a:p>
            <a:fld id="{2C119CA1-F6A6-244E-A0CA-487CFC2543FA}" type="slidenum">
              <a:rPr lang="en-US" smtClean="0"/>
              <a:t>3</a:t>
            </a:fld>
            <a:endParaRPr lang="en-US"/>
          </a:p>
        </p:txBody>
      </p:sp>
    </p:spTree>
    <p:extLst>
      <p:ext uri="{BB962C8B-B14F-4D97-AF65-F5344CB8AC3E}">
        <p14:creationId xmlns:p14="http://schemas.microsoft.com/office/powerpoint/2010/main" val="3235434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did XRD to understand the mineralogy. We wanted to know what clay minerals were in it. </a:t>
            </a:r>
          </a:p>
          <a:p>
            <a:endParaRPr lang="en-US" dirty="0"/>
          </a:p>
          <a:p>
            <a:r>
              <a:rPr lang="en-US" dirty="0"/>
              <a:t>XRD is a mineralogical technique that relies on the crystalline structure of minerals. So essentially you shoot light at a sample and measure the angle that light diffracts, which is characteristic of a particular mineral. Here we used only clay sized fraction, so this is material that going by particle size could be called clay. </a:t>
            </a:r>
          </a:p>
          <a:p>
            <a:endParaRPr lang="en-US" dirty="0"/>
          </a:p>
          <a:p>
            <a:r>
              <a:rPr lang="en-US" dirty="0"/>
              <a:t>What we found was that the Saharan dust material was still more of a soil than clay. The highlighted area is where we would expect to see the common clay minerals used for pottery production? Kaolinite, </a:t>
            </a:r>
            <a:r>
              <a:rPr lang="en-US" dirty="0" err="1"/>
              <a:t>illite</a:t>
            </a:r>
            <a:r>
              <a:rPr lang="en-US" dirty="0"/>
              <a:t>, smectite. None of them are present. What is present are iron and aluminum minerals such as </a:t>
            </a:r>
            <a:r>
              <a:rPr lang="en-US" dirty="0" err="1"/>
              <a:t>Bohmite</a:t>
            </a:r>
            <a:r>
              <a:rPr lang="en-US" dirty="0"/>
              <a:t>, quartz, calcite, and a little bit of </a:t>
            </a:r>
            <a:r>
              <a:rPr lang="en-US" dirty="0" err="1"/>
              <a:t>palygorrskit</a:t>
            </a:r>
            <a:r>
              <a:rPr lang="en-US" dirty="0"/>
              <a:t>, which is a clay. </a:t>
            </a:r>
          </a:p>
          <a:p>
            <a:endParaRPr lang="en-US" dirty="0"/>
          </a:p>
          <a:p>
            <a:r>
              <a:rPr lang="en-US" dirty="0"/>
              <a:t>Makes sense for fine particles able to remain suspended across great distances. End up with something texturally similar to clay but lacking plasticity b/c it doesn’t have clay mineralogy</a:t>
            </a:r>
          </a:p>
          <a:p>
            <a:endParaRPr lang="en-US" dirty="0"/>
          </a:p>
          <a:p>
            <a:r>
              <a:rPr lang="en-US" dirty="0"/>
              <a:t>In the XRD diffractograms for the pottery itself, we saw these same peaks, confirming that this was the material used to make the pottery.</a:t>
            </a:r>
          </a:p>
          <a:p>
            <a:r>
              <a:rPr lang="en-US" dirty="0"/>
              <a:t>So next, we wanted to determine if we could tell where the pottery was made. To do that, we turned to mass spectrometry</a:t>
            </a:r>
          </a:p>
        </p:txBody>
      </p:sp>
      <p:sp>
        <p:nvSpPr>
          <p:cNvPr id="4" name="Slide Number Placeholder 3"/>
          <p:cNvSpPr>
            <a:spLocks noGrp="1"/>
          </p:cNvSpPr>
          <p:nvPr>
            <p:ph type="sldNum" sz="quarter" idx="5"/>
          </p:nvPr>
        </p:nvSpPr>
        <p:spPr/>
        <p:txBody>
          <a:bodyPr/>
          <a:lstStyle/>
          <a:p>
            <a:fld id="{2C119CA1-F6A6-244E-A0CA-487CFC2543FA}" type="slidenum">
              <a:rPr lang="en-US" smtClean="0"/>
              <a:t>30</a:t>
            </a:fld>
            <a:endParaRPr lang="en-US"/>
          </a:p>
        </p:txBody>
      </p:sp>
    </p:spTree>
    <p:extLst>
      <p:ext uri="{BB962C8B-B14F-4D97-AF65-F5344CB8AC3E}">
        <p14:creationId xmlns:p14="http://schemas.microsoft.com/office/powerpoint/2010/main" val="2608845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conducted LA-ICP-MS, an elemental technique, on a larger sample of clays and pottery to see if the clay deposits were elementally consistent with the pottery. They were, and we recognized two geographic groups, one dominated by clays and pottery from the northern extent of the archipelago, and one from the central and southern. We haven’t pinned down the specific reason for this variation, which could be due to variation in wind patterns, or from differences in the micro-environments and weathering history on different islands.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mineralogical analyses and elemental analysis confirmed to us that the Saharan dust was used to make the pottery. But still, how, given that it isn't very plastic. </a:t>
            </a:r>
          </a:p>
        </p:txBody>
      </p:sp>
      <p:sp>
        <p:nvSpPr>
          <p:cNvPr id="4" name="Slide Number Placeholder 3"/>
          <p:cNvSpPr>
            <a:spLocks noGrp="1"/>
          </p:cNvSpPr>
          <p:nvPr>
            <p:ph type="sldNum" sz="quarter" idx="5"/>
          </p:nvPr>
        </p:nvSpPr>
        <p:spPr/>
        <p:txBody>
          <a:bodyPr/>
          <a:lstStyle/>
          <a:p>
            <a:fld id="{2C119CA1-F6A6-244E-A0CA-487CFC2543FA}" type="slidenum">
              <a:rPr lang="en-US" smtClean="0"/>
              <a:t>31</a:t>
            </a:fld>
            <a:endParaRPr lang="en-US"/>
          </a:p>
        </p:txBody>
      </p:sp>
    </p:spTree>
    <p:extLst>
      <p:ext uri="{BB962C8B-B14F-4D97-AF65-F5344CB8AC3E}">
        <p14:creationId xmlns:p14="http://schemas.microsoft.com/office/powerpoint/2010/main" val="28325409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moved into the replication part of the project</a:t>
            </a:r>
          </a:p>
          <a:p>
            <a:endParaRPr lang="en-US" dirty="0"/>
          </a:p>
          <a:p>
            <a:r>
              <a:rPr lang="en-US" dirty="0"/>
              <a:t>As we learned from the Xray diffraction,  the clays aren’t mineralogically clay, but they have some of the textural qualities. But not quite enough. Short. </a:t>
            </a:r>
          </a:p>
          <a:p>
            <a:endParaRPr lang="en-US" dirty="0"/>
          </a:p>
          <a:p>
            <a:r>
              <a:rPr lang="en-US" dirty="0"/>
              <a:t>Needs something to hold it together and stop crack propagation. Normally would go for something like quartz sand, but there isn’t any.</a:t>
            </a:r>
          </a:p>
          <a:p>
            <a:r>
              <a:rPr lang="en-US" dirty="0"/>
              <a:t>Instead we know from the examples of palmetto ware, that they used shell, gastropod shell. </a:t>
            </a:r>
          </a:p>
        </p:txBody>
      </p:sp>
      <p:sp>
        <p:nvSpPr>
          <p:cNvPr id="4" name="Slide Number Placeholder 3"/>
          <p:cNvSpPr>
            <a:spLocks noGrp="1"/>
          </p:cNvSpPr>
          <p:nvPr>
            <p:ph type="sldNum" sz="quarter" idx="5"/>
          </p:nvPr>
        </p:nvSpPr>
        <p:spPr/>
        <p:txBody>
          <a:bodyPr/>
          <a:lstStyle/>
          <a:p>
            <a:fld id="{2C119CA1-F6A6-244E-A0CA-487CFC2543FA}" type="slidenum">
              <a:rPr lang="en-US" smtClean="0"/>
              <a:t>32</a:t>
            </a:fld>
            <a:endParaRPr lang="en-US"/>
          </a:p>
        </p:txBody>
      </p:sp>
    </p:spTree>
    <p:extLst>
      <p:ext uri="{BB962C8B-B14F-4D97-AF65-F5344CB8AC3E}">
        <p14:creationId xmlns:p14="http://schemas.microsoft.com/office/powerpoint/2010/main" val="6350670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Can’t use raw shell for a few reasons: it’s dense and hard to fracture. Sharp!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Aragonite is unstable at temperature and will cause pots to explode. It releases a lot of gas as it heats up, so it would be like putting popcorn in your clay.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BUT if you burn the shell first, you create the more stable calcite version of CaCO3. It will fracture readily into blocky bits. Voila, rock!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CaCO3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Aragonite to calcite</a:t>
            </a:r>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33</a:t>
            </a:fld>
            <a:endParaRPr lang="en-US"/>
          </a:p>
        </p:txBody>
      </p:sp>
    </p:spTree>
    <p:extLst>
      <p:ext uri="{BB962C8B-B14F-4D97-AF65-F5344CB8AC3E}">
        <p14:creationId xmlns:p14="http://schemas.microsoft.com/office/powerpoint/2010/main" val="12807890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we burned some conch shell, crushed it, and added it to some of the clays we brought back. They improved the texture and made it possible to form briquettes. Less prone to cracking.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there’s still a problem. </a:t>
            </a:r>
          </a:p>
          <a:p>
            <a:r>
              <a:rPr lang="en-US" sz="1200" b="0" i="0" kern="1200" dirty="0">
                <a:solidFill>
                  <a:schemeClr val="tx1"/>
                </a:solidFill>
                <a:effectLst/>
                <a:latin typeface="+mn-lt"/>
                <a:ea typeface="+mn-ea"/>
                <a:cs typeface="+mn-cs"/>
              </a:rPr>
              <a:t>This is because above around 700°C, the calcium carbonate (CaCO3) converts into quicklime (</a:t>
            </a:r>
            <a:r>
              <a:rPr lang="en-US" sz="1200" b="0" i="0" kern="1200" dirty="0" err="1">
                <a:solidFill>
                  <a:schemeClr val="tx1"/>
                </a:solidFill>
                <a:effectLst/>
                <a:latin typeface="+mn-lt"/>
                <a:ea typeface="+mn-ea"/>
                <a:cs typeface="+mn-cs"/>
              </a:rPr>
              <a:t>CaO</a:t>
            </a:r>
            <a:r>
              <a:rPr lang="en-US" sz="1200" b="0" i="0" kern="1200" dirty="0">
                <a:solidFill>
                  <a:schemeClr val="tx1"/>
                </a:solidFill>
                <a:effectLst/>
                <a:latin typeface="+mn-lt"/>
                <a:ea typeface="+mn-ea"/>
                <a:cs typeface="+mn-cs"/>
              </a:rPr>
              <a:t>) and carbon dioxide (CO2). Quicklime is softer than calcium carbonate, so an overfired pot will feel light and fragile. Here’s an example showing how shell temper inclusions change with increasing temperature, with a major difference between 600°C and 700°C. Notice how the shell particles are more visible in the top two briquettes, both whiter and larger. Aside from temperature, the briquettes are identical. </a:t>
            </a:r>
          </a:p>
        </p:txBody>
      </p:sp>
      <p:sp>
        <p:nvSpPr>
          <p:cNvPr id="4" name="Slide Number Placeholder 3"/>
          <p:cNvSpPr>
            <a:spLocks noGrp="1"/>
          </p:cNvSpPr>
          <p:nvPr>
            <p:ph type="sldNum" sz="quarter" idx="5"/>
          </p:nvPr>
        </p:nvSpPr>
        <p:spPr/>
        <p:txBody>
          <a:bodyPr/>
          <a:lstStyle/>
          <a:p>
            <a:fld id="{2C119CA1-F6A6-244E-A0CA-487CFC2543FA}" type="slidenum">
              <a:rPr lang="en-US" smtClean="0"/>
              <a:t>34</a:t>
            </a:fld>
            <a:endParaRPr lang="en-US"/>
          </a:p>
        </p:txBody>
      </p:sp>
    </p:spTree>
    <p:extLst>
      <p:ext uri="{BB962C8B-B14F-4D97-AF65-F5344CB8AC3E}">
        <p14:creationId xmlns:p14="http://schemas.microsoft.com/office/powerpoint/2010/main" val="16024464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usually think that hotter is better to make a stronger pot, but in this case it’s the opposite.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Vessels had to remain low fired, which means that they were softer and likely broke more readily than imported/Antillean wares. </a:t>
            </a:r>
          </a:p>
          <a:p>
            <a:r>
              <a:rPr lang="en-US" sz="1200" b="0" i="0" kern="1200" dirty="0">
                <a:solidFill>
                  <a:schemeClr val="tx1"/>
                </a:solidFill>
                <a:effectLst/>
                <a:latin typeface="+mn-lt"/>
                <a:ea typeface="+mn-ea"/>
                <a:cs typeface="+mn-cs"/>
              </a:rPr>
              <a:t>But clearly the Lucayans figured this out, by the large quantities of Palmetto Ware we find. </a:t>
            </a:r>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35</a:t>
            </a:fld>
            <a:endParaRPr lang="en-US"/>
          </a:p>
        </p:txBody>
      </p:sp>
    </p:spTree>
    <p:extLst>
      <p:ext uri="{BB962C8B-B14F-4D97-AF65-F5344CB8AC3E}">
        <p14:creationId xmlns:p14="http://schemas.microsoft.com/office/powerpoint/2010/main" val="11745730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recap the major challenges that people overcame in order to produce this pottery: </a:t>
            </a:r>
          </a:p>
          <a:p>
            <a:r>
              <a:rPr lang="en-US" dirty="0"/>
              <a:t>-more limited clayey resources, of poorer quality.</a:t>
            </a:r>
          </a:p>
          <a:p>
            <a:r>
              <a:rPr lang="en-US" dirty="0"/>
              <a:t>-no readily available tempering material to overcome that poor quality</a:t>
            </a:r>
          </a:p>
          <a:p>
            <a:r>
              <a:rPr lang="en-US" dirty="0"/>
              <a:t>-the temper they developed had a very narrow working range in terms of temperature.</a:t>
            </a:r>
          </a:p>
          <a:p>
            <a:endParaRPr lang="en-US" dirty="0"/>
          </a:p>
          <a:p>
            <a:r>
              <a:rPr lang="en-US" dirty="0"/>
              <a:t>There are a few minor variants of Palmetto Ware, but it is notable that the recipe is highly consistent across the whole archipelago, so whoever figured out the recipe, it spread and was maintained for hundreds of years.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C119CA1-F6A6-244E-A0CA-487CFC2543FA}" type="slidenum">
              <a:rPr lang="en-US" smtClean="0"/>
              <a:t>36</a:t>
            </a:fld>
            <a:endParaRPr lang="en-US"/>
          </a:p>
        </p:txBody>
      </p:sp>
    </p:spTree>
    <p:extLst>
      <p:ext uri="{BB962C8B-B14F-4D97-AF65-F5344CB8AC3E}">
        <p14:creationId xmlns:p14="http://schemas.microsoft.com/office/powerpoint/2010/main" val="6047860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want to give a plug for Indigenous knowledge. We went through this process of reverse-engineering to figure out this pottery type, without the benefit of local Indigenous people or a descendent community to talk to. But in many places there are still communities who know this information or are recovering it themselves, and we should be listening to and working with them. Finding out what they want to know and how we can help them. </a:t>
            </a:r>
          </a:p>
        </p:txBody>
      </p:sp>
      <p:sp>
        <p:nvSpPr>
          <p:cNvPr id="4" name="Slide Number Placeholder 3"/>
          <p:cNvSpPr>
            <a:spLocks noGrp="1"/>
          </p:cNvSpPr>
          <p:nvPr>
            <p:ph type="sldNum" sz="quarter" idx="5"/>
          </p:nvPr>
        </p:nvSpPr>
        <p:spPr/>
        <p:txBody>
          <a:bodyPr/>
          <a:lstStyle/>
          <a:p>
            <a:fld id="{2C119CA1-F6A6-244E-A0CA-487CFC2543FA}" type="slidenum">
              <a:rPr lang="en-US" smtClean="0"/>
              <a:t>37</a:t>
            </a:fld>
            <a:endParaRPr lang="en-US"/>
          </a:p>
        </p:txBody>
      </p:sp>
    </p:spTree>
    <p:extLst>
      <p:ext uri="{BB962C8B-B14F-4D97-AF65-F5344CB8AC3E}">
        <p14:creationId xmlns:p14="http://schemas.microsoft.com/office/powerpoint/2010/main" val="8910413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a:p>
            <a:r>
              <a:rPr lang="en-US" dirty="0"/>
              <a:t>Is clay a mineral: one of a family of hydrated silicates of alumina?</a:t>
            </a:r>
          </a:p>
          <a:p>
            <a:r>
              <a:rPr lang="en-US" dirty="0"/>
              <a:t>Is clay a particle size: the smallest grain sizes on the </a:t>
            </a:r>
            <a:r>
              <a:rPr lang="en-US" dirty="0" err="1"/>
              <a:t>wentworth</a:t>
            </a:r>
            <a:r>
              <a:rPr lang="en-US" dirty="0"/>
              <a:t> scale, invisible to the naked eye and imperceptible to the touch?</a:t>
            </a:r>
          </a:p>
          <a:p>
            <a:r>
              <a:rPr lang="en-US" dirty="0"/>
              <a:t>Is clay a texture: a body that is plastic and moldable?</a:t>
            </a:r>
          </a:p>
          <a:p>
            <a:endParaRPr lang="en-US" dirty="0"/>
          </a:p>
          <a:p>
            <a:r>
              <a:rPr lang="en-US" dirty="0"/>
              <a:t>The answer of course, all of the above, </a:t>
            </a:r>
            <a:r>
              <a:rPr lang="en-US" dirty="0" err="1"/>
              <a:t>sometimess</a:t>
            </a:r>
            <a:r>
              <a:rPr lang="en-US" dirty="0"/>
              <a:t>. </a:t>
            </a:r>
          </a:p>
        </p:txBody>
      </p:sp>
    </p:spTree>
    <p:extLst>
      <p:ext uri="{BB962C8B-B14F-4D97-AF65-F5344CB8AC3E}">
        <p14:creationId xmlns:p14="http://schemas.microsoft.com/office/powerpoint/2010/main" val="3513498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9" name="Shape 5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r>
              <a:rPr lang="en-US" sz="1200" kern="1200" dirty="0">
                <a:solidFill>
                  <a:schemeClr val="tx1"/>
                </a:solidFill>
                <a:effectLst/>
                <a:latin typeface="+mn-lt"/>
                <a:ea typeface="+mn-ea"/>
                <a:cs typeface="+mn-cs"/>
              </a:rPr>
              <a:t>[Slide 7] The cooking analogy is particularly apt for pottery, as in both cases we’re taking ingredients and turning them permanently into something new. </a:t>
            </a:r>
          </a:p>
          <a:p>
            <a:r>
              <a:rPr lang="en-US" sz="1200" kern="1200" dirty="0">
                <a:solidFill>
                  <a:schemeClr val="tx1"/>
                </a:solidFill>
                <a:effectLst/>
                <a:latin typeface="+mn-lt"/>
                <a:ea typeface="+mn-ea"/>
                <a:cs typeface="+mn-cs"/>
              </a:rPr>
              <a:t>And our studies start from the literal ground up, comparing available clays and other raw materials to archaeological pottery. For example, here are a selection of clay briquettes. Each column is a specific clay sample, the blocks at the bottom are unfired, then 400 degrees, 500, 600, up to 800 degrees Celsius. They’ve been test fired in our kiln to see how the clay behaves: how much it shrinks, the color it turns, its hardness, etc. From this we can tell if the clay would have been viable as pottery clay, and something about what the fired pottery may look like.</a:t>
            </a:r>
          </a:p>
        </p:txBody>
      </p:sp>
    </p:spTree>
    <p:extLst>
      <p:ext uri="{BB962C8B-B14F-4D97-AF65-F5344CB8AC3E}">
        <p14:creationId xmlns:p14="http://schemas.microsoft.com/office/powerpoint/2010/main" val="3816420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already discussed visual characteristics (CEW lecture). </a:t>
            </a:r>
          </a:p>
          <a:p>
            <a:endParaRPr lang="en-US" dirty="0"/>
          </a:p>
          <a:p>
            <a:r>
              <a:rPr lang="en-US" dirty="0"/>
              <a:t>Next, let’s consider the composition at a more fundamental</a:t>
            </a:r>
            <a:r>
              <a:rPr lang="en-US" baseline="0" dirty="0"/>
              <a:t> level.</a:t>
            </a:r>
          </a:p>
          <a:p>
            <a:r>
              <a:rPr lang="en-US" baseline="0" dirty="0"/>
              <a:t>This can include the mineral composition of paste or inclusions.</a:t>
            </a:r>
          </a:p>
          <a:p>
            <a:r>
              <a:rPr lang="en-US" baseline="0" dirty="0"/>
              <a:t>Around 700 degrees C, clay minerals begin to melt and reform, making their identification tricky or impossible for historic earthenwares. Native American pottery was often fired below this threshold.</a:t>
            </a:r>
          </a:p>
          <a:p>
            <a:r>
              <a:rPr lang="en-US" baseline="0" dirty="0"/>
              <a:t>Heat resistant inclusions can be identified using methods such as petrography, but there is a steep learning curve and other limitations. </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However, I’ll be speaking today about elemental analysis. </a:t>
            </a:r>
          </a:p>
          <a:p>
            <a:r>
              <a:rPr lang="en-US" baseline="0" dirty="0"/>
              <a:t>There are three primary methods that have been used on historic earthenwares: Neutron Activation, XRF, and LA-ICP-MS, I use all three in my research, in concert with mineralogical and macroscopic techniques. </a:t>
            </a:r>
          </a:p>
        </p:txBody>
      </p:sp>
      <p:sp>
        <p:nvSpPr>
          <p:cNvPr id="4" name="Slide Number Placeholder 3"/>
          <p:cNvSpPr>
            <a:spLocks noGrp="1"/>
          </p:cNvSpPr>
          <p:nvPr>
            <p:ph type="sldNum" sz="quarter" idx="10"/>
          </p:nvPr>
        </p:nvSpPr>
        <p:spPr/>
        <p:txBody>
          <a:bodyPr/>
          <a:lstStyle/>
          <a:p>
            <a:fld id="{6EB119A8-845C-FD40-A260-099C7ADC4D43}" type="slidenum">
              <a:rPr lang="en-US" smtClean="0"/>
              <a:t>4</a:t>
            </a:fld>
            <a:endParaRPr lang="en-US"/>
          </a:p>
        </p:txBody>
      </p:sp>
    </p:spTree>
    <p:extLst>
      <p:ext uri="{BB962C8B-B14F-4D97-AF65-F5344CB8AC3E}">
        <p14:creationId xmlns:p14="http://schemas.microsoft.com/office/powerpoint/2010/main" val="2587883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Shape 5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6" name="Shape 52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marR="0" lvl="0" indent="-6985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sz="1200" kern="1200" dirty="0">
                <a:solidFill>
                  <a:schemeClr val="tx1"/>
                </a:solidFill>
                <a:effectLst/>
                <a:latin typeface="+mn-lt"/>
                <a:ea typeface="+mn-ea"/>
                <a:cs typeface="+mn-cs"/>
              </a:rPr>
              <a:t>Often, the working qualities of clay or pottery is improved by selecting clay that naturally has other materials in it. We call these inclusions.  Organics tend to make more smooth and plastic, Hard parts, or </a:t>
            </a:r>
            <a:r>
              <a:rPr lang="en-US" sz="1200" kern="1200" dirty="0" err="1">
                <a:solidFill>
                  <a:schemeClr val="tx1"/>
                </a:solidFill>
                <a:effectLst/>
                <a:latin typeface="+mn-lt"/>
                <a:ea typeface="+mn-ea"/>
                <a:cs typeface="+mn-cs"/>
              </a:rPr>
              <a:t>aplastics</a:t>
            </a:r>
            <a:r>
              <a:rPr lang="en-US" sz="1200" kern="1200" dirty="0">
                <a:solidFill>
                  <a:schemeClr val="tx1"/>
                </a:solidFill>
                <a:effectLst/>
                <a:latin typeface="+mn-lt"/>
                <a:ea typeface="+mn-ea"/>
                <a:cs typeface="+mn-cs"/>
              </a:rPr>
              <a:t>, include things like rocks, especially sand-sized grains of quartz and other minerals. </a:t>
            </a:r>
          </a:p>
          <a:p>
            <a:pPr marL="0" marR="0" lvl="0" indent="-69850" algn="l" defTabSz="914400" rtl="0" eaLnBrk="1" fontAlgn="auto" latinLnBrk="0" hangingPunct="1">
              <a:lnSpc>
                <a:spcPct val="115000"/>
              </a:lnSpc>
              <a:spcBef>
                <a:spcPts val="0"/>
              </a:spcBef>
              <a:spcAft>
                <a:spcPts val="0"/>
              </a:spcAft>
              <a:buClr>
                <a:schemeClr val="dk1"/>
              </a:buClr>
              <a:buSzPts val="1100"/>
              <a:buFont typeface="Arial"/>
              <a:buNone/>
              <a:tabLst/>
              <a:defRPr/>
            </a:pPr>
            <a:endParaRPr lang="en-US" sz="1200" kern="1200" dirty="0">
              <a:solidFill>
                <a:schemeClr val="tx1"/>
              </a:solidFill>
              <a:effectLst/>
              <a:latin typeface="+mn-lt"/>
              <a:ea typeface="+mn-ea"/>
              <a:cs typeface="+mn-cs"/>
            </a:endParaRPr>
          </a:p>
          <a:p>
            <a:pPr marL="0" marR="0" lvl="0" indent="-69850" algn="l" defTabSz="914400" rtl="0" eaLnBrk="1" fontAlgn="auto" latinLnBrk="0" hangingPunct="1">
              <a:lnSpc>
                <a:spcPct val="115000"/>
              </a:lnSpc>
              <a:spcBef>
                <a:spcPts val="0"/>
              </a:spcBef>
              <a:spcAft>
                <a:spcPts val="0"/>
              </a:spcAft>
              <a:buClr>
                <a:schemeClr val="dk1"/>
              </a:buClr>
              <a:buSzPts val="1100"/>
              <a:buFont typeface="Arial"/>
              <a:buNone/>
              <a:tabLst/>
              <a:defRPr/>
            </a:pPr>
            <a:endParaRPr lang="en-US" sz="1200" kern="1200" dirty="0">
              <a:solidFill>
                <a:schemeClr val="tx1"/>
              </a:solidFill>
              <a:effectLst/>
              <a:latin typeface="+mn-lt"/>
              <a:ea typeface="+mn-ea"/>
              <a:cs typeface="+mn-cs"/>
            </a:endParaRPr>
          </a:p>
          <a:p>
            <a:pPr marL="0" marR="0" lvl="0" indent="-6985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sz="1200" kern="1200" dirty="0">
                <a:solidFill>
                  <a:schemeClr val="tx1"/>
                </a:solidFill>
                <a:effectLst/>
                <a:latin typeface="+mn-lt"/>
                <a:ea typeface="+mn-ea"/>
                <a:cs typeface="+mn-cs"/>
              </a:rPr>
              <a:t>We can use different microscopic techniques to identify inclusions in the clay body, like quartz and iron oxides. The shape of the individual grains and their amounts can sometimes help us pin down the place where a pot was made. </a:t>
            </a:r>
          </a:p>
          <a:p>
            <a:pPr marL="0" lvl="0" indent="-69850" rtl="0">
              <a:lnSpc>
                <a:spcPct val="115000"/>
              </a:lnSpc>
              <a:spcBef>
                <a:spcPts val="0"/>
              </a:spcBef>
              <a:buClr>
                <a:schemeClr val="dk1"/>
              </a:buClr>
              <a:buSzPts val="1100"/>
              <a:buFont typeface="Arial"/>
              <a:buNone/>
            </a:pPr>
            <a:endParaRPr lang="en" sz="12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304266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so we’re all on the same page, let’s go over some vocabulary.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Clay the natural material, as removed from the ground, vs. cultural manipulation</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use different microscopic techniques to identify inclusions in the clay body, like quartz and iron oxides. The shape of the individual grains and their amounts can sometimes help us pin down the place  and time where a pot was made.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3179481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2 main distinctions among common compositional analysis techniques</a:t>
            </a:r>
          </a:p>
          <a:p>
            <a:pPr marL="228600" indent="-228600">
              <a:buAutoNum type="arabicPeriod"/>
            </a:pPr>
            <a:r>
              <a:rPr lang="en-US" dirty="0"/>
              <a:t>Scale: whether your sample is Bulk or point. </a:t>
            </a:r>
            <a:r>
              <a:rPr lang="en-US" baseline="0" dirty="0"/>
              <a:t>It’s really a question of what your samples look like. If you’re measuring a sample or a part of a sample that has internal homogeneity it is a point technique. For example, measuring different swatches of paint on a painting, would be a point technique. If you’re measuring something that is internally heterogeneous, like a granite rock, it’s a bulk technique because it is going to give you the average concentration of all the minerals present within the sample area. </a:t>
            </a:r>
          </a:p>
          <a:p>
            <a:pPr marL="0" indent="0">
              <a:buNone/>
            </a:pPr>
            <a:r>
              <a:rPr lang="en-US" baseline="0" dirty="0"/>
              <a:t>Also need to consider bulk or point depending on the matrix and whether we are getting a surface measurement or one that extends into the sample.</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5C69214-7217-8541-9917-D30D0DF64C4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06378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61FC76-CCB7-8747-B8FF-08E1AC3C3BC2}" type="slidenum">
              <a:rPr lang="en-US" smtClean="0"/>
              <a:t>6</a:t>
            </a:fld>
            <a:endParaRPr lang="en-US"/>
          </a:p>
        </p:txBody>
      </p:sp>
    </p:spTree>
    <p:extLst>
      <p:ext uri="{BB962C8B-B14F-4D97-AF65-F5344CB8AC3E}">
        <p14:creationId xmlns:p14="http://schemas.microsoft.com/office/powerpoint/2010/main" val="1974593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When I say elemental analysis, what do I mean? </a:t>
            </a:r>
          </a:p>
          <a:p>
            <a:r>
              <a:rPr lang="en-US" baseline="0" dirty="0"/>
              <a:t>In this process of elemental analysis, a solid sample: a piece of rock, or pottery, or glass, </a:t>
            </a:r>
            <a:r>
              <a:rPr lang="en-US" baseline="0" dirty="0" err="1"/>
              <a:t>etc</a:t>
            </a:r>
            <a:r>
              <a:rPr lang="en-US" baseline="0" dirty="0"/>
              <a:t>, is broken down to identify its fundamental building blocks: atoms.</a:t>
            </a:r>
          </a:p>
          <a:p>
            <a:endParaRPr lang="en-US" baseline="0" dirty="0"/>
          </a:p>
          <a:p>
            <a:r>
              <a:rPr lang="en-US" baseline="0" dirty="0"/>
              <a:t>Some elemental analyses are even more specific: isotopes. Isotopes are different versions of an element, that have different masses. When I say element, today, I usually include isotopes, within that. </a:t>
            </a:r>
          </a:p>
        </p:txBody>
      </p:sp>
      <p:sp>
        <p:nvSpPr>
          <p:cNvPr id="4" name="Slide Number Placeholder 3"/>
          <p:cNvSpPr>
            <a:spLocks noGrp="1"/>
          </p:cNvSpPr>
          <p:nvPr>
            <p:ph type="sldNum" sz="quarter" idx="10"/>
          </p:nvPr>
        </p:nvSpPr>
        <p:spPr/>
        <p:txBody>
          <a:bodyPr/>
          <a:lstStyle/>
          <a:p>
            <a:pPr>
              <a:defRPr/>
            </a:pPr>
            <a:fld id="{35C69214-7217-8541-9917-D30D0DF64C47}" type="slidenum">
              <a:rPr lang="en-US" smtClean="0"/>
              <a:pPr>
                <a:defRPr/>
              </a:pPr>
              <a:t>7</a:t>
            </a:fld>
            <a:endParaRPr lang="en-US" dirty="0"/>
          </a:p>
        </p:txBody>
      </p:sp>
    </p:spTree>
    <p:extLst>
      <p:ext uri="{BB962C8B-B14F-4D97-AF65-F5344CB8AC3E}">
        <p14:creationId xmlns:p14="http://schemas.microsoft.com/office/powerpoint/2010/main" val="3547935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Machines are dumb. They are just going to do what you tell them to do. In order to tell them the right thing to do, you need to have clearly defined goals. </a:t>
            </a:r>
          </a:p>
          <a:p>
            <a:endParaRPr lang="en-US" dirty="0"/>
          </a:p>
          <a:p>
            <a:r>
              <a:rPr lang="en-US" dirty="0"/>
              <a:t>If you can’t do destructive testing, you have different methods available</a:t>
            </a:r>
          </a:p>
          <a:p>
            <a:endParaRPr lang="en-US" dirty="0"/>
          </a:p>
          <a:p>
            <a:r>
              <a:rPr lang="en-US" dirty="0"/>
              <a:t>Some materials have size limits- they would be entirely consumed by some destructive testing, or are too thin, etc. for appropriate analysis. </a:t>
            </a:r>
          </a:p>
          <a:p>
            <a:endParaRPr lang="en-US" dirty="0"/>
          </a:p>
          <a:p>
            <a:r>
              <a:rPr lang="en-US" dirty="0"/>
              <a:t>Provenience, taphonomy, and curation practice is really important to understand when you're interpreting your results. </a:t>
            </a:r>
          </a:p>
          <a:p>
            <a:endParaRPr lang="en-US" dirty="0"/>
          </a:p>
        </p:txBody>
      </p:sp>
      <p:sp>
        <p:nvSpPr>
          <p:cNvPr id="4" name="Slide Number Placeholder 3"/>
          <p:cNvSpPr>
            <a:spLocks noGrp="1"/>
          </p:cNvSpPr>
          <p:nvPr>
            <p:ph type="sldNum" sz="quarter" idx="5"/>
          </p:nvPr>
        </p:nvSpPr>
        <p:spPr/>
        <p:txBody>
          <a:bodyPr/>
          <a:lstStyle/>
          <a:p>
            <a:fld id="{5361FC76-CCB7-8747-B8FF-08E1AC3C3BC2}" type="slidenum">
              <a:rPr lang="en-US" smtClean="0"/>
              <a:t>8</a:t>
            </a:fld>
            <a:endParaRPr lang="en-US"/>
          </a:p>
        </p:txBody>
      </p:sp>
    </p:spTree>
    <p:extLst>
      <p:ext uri="{BB962C8B-B14F-4D97-AF65-F5344CB8AC3E}">
        <p14:creationId xmlns:p14="http://schemas.microsoft.com/office/powerpoint/2010/main" val="6398536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Archaeological materials are unique and non-renewable. The best method is the one that is the least destructive and yields the best data for a particular research question. I’m going to briefly talk about the three main primary elemental methods from least destructive to most destructive. I’ll then show you a longer case study that incorporates multiple methods. </a:t>
            </a:r>
          </a:p>
        </p:txBody>
      </p:sp>
      <p:sp>
        <p:nvSpPr>
          <p:cNvPr id="4" name="Slide Number Placeholder 3"/>
          <p:cNvSpPr>
            <a:spLocks noGrp="1"/>
          </p:cNvSpPr>
          <p:nvPr>
            <p:ph type="sldNum" sz="quarter" idx="5"/>
          </p:nvPr>
        </p:nvSpPr>
        <p:spPr/>
        <p:txBody>
          <a:bodyPr/>
          <a:lstStyle/>
          <a:p>
            <a:fld id="{2C119CA1-F6A6-244E-A0CA-487CFC2543FA}" type="slidenum">
              <a:rPr lang="en-US" smtClean="0"/>
              <a:t>9</a:t>
            </a:fld>
            <a:endParaRPr lang="en-US"/>
          </a:p>
        </p:txBody>
      </p:sp>
    </p:spTree>
    <p:extLst>
      <p:ext uri="{BB962C8B-B14F-4D97-AF65-F5344CB8AC3E}">
        <p14:creationId xmlns:p14="http://schemas.microsoft.com/office/powerpoint/2010/main" val="3359207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64504B5-D792-074C-B16D-A9ECC97504E0}" type="datetimeFigureOut">
              <a:rPr lang="en-US" smtClean="0"/>
              <a:t>6/25/25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184262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504B5-D792-074C-B16D-A9ECC97504E0}" type="datetimeFigureOut">
              <a:rPr lang="en-US" smtClean="0"/>
              <a:t>6/25/25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1588332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504B5-D792-074C-B16D-A9ECC97504E0}" type="datetimeFigureOut">
              <a:rPr lang="en-US" smtClean="0"/>
              <a:t>6/25/25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4190427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593367"/>
            <a:ext cx="8520600" cy="7635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8" name="Shape 18"/>
          <p:cNvSpPr txBox="1">
            <a:spLocks noGrp="1"/>
          </p:cNvSpPr>
          <p:nvPr>
            <p:ph type="body" idx="1"/>
          </p:nvPr>
        </p:nvSpPr>
        <p:spPr>
          <a:xfrm>
            <a:off x="311700" y="1536633"/>
            <a:ext cx="8520600" cy="4555200"/>
          </a:xfrm>
          <a:prstGeom prst="rect">
            <a:avLst/>
          </a:prstGeom>
        </p:spPr>
        <p:txBody>
          <a:bodyPr wrap="square" lIns="91425" tIns="91425" rIns="91425" bIns="91425" anchor="t"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19" name="Shape 19"/>
          <p:cNvSpPr txBox="1">
            <a:spLocks noGrp="1"/>
          </p:cNvSpPr>
          <p:nvPr>
            <p:ph type="sldNum" idx="12"/>
          </p:nvPr>
        </p:nvSpPr>
        <p:spPr>
          <a:xfrm>
            <a:off x="8472458" y="6217622"/>
            <a:ext cx="548700" cy="5247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1380764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cSld name="1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C71301-6AE0-FC4A-B50C-FD7FE8F59090}" type="datetimeFigureOut">
              <a:rPr lang="en-US" smtClean="0"/>
              <a:t>6/25/25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682FA0-3C7F-854D-BF72-D86F5AF7BC0A}" type="slidenum">
              <a:rPr lang="en-US" smtClean="0"/>
              <a:t>‹#›</a:t>
            </a:fld>
            <a:endParaRPr lang="en-US"/>
          </a:p>
        </p:txBody>
      </p:sp>
    </p:spTree>
    <p:extLst>
      <p:ext uri="{BB962C8B-B14F-4D97-AF65-F5344CB8AC3E}">
        <p14:creationId xmlns:p14="http://schemas.microsoft.com/office/powerpoint/2010/main" val="1536781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4504B5-D792-074C-B16D-A9ECC97504E0}" type="datetimeFigureOut">
              <a:rPr lang="en-US" smtClean="0"/>
              <a:t>6/25/25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672772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764504B5-D792-074C-B16D-A9ECC97504E0}" type="datetimeFigureOut">
              <a:rPr lang="en-US" smtClean="0"/>
              <a:t>6/25/25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2889474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764504B5-D792-074C-B16D-A9ECC97504E0}" type="datetimeFigureOut">
              <a:rPr lang="en-US" smtClean="0"/>
              <a:t>6/25/25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103450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764504B5-D792-074C-B16D-A9ECC97504E0}" type="datetimeFigureOut">
              <a:rPr lang="en-US" smtClean="0"/>
              <a:t>6/25/25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B8FDB0-7381-F848-8C08-B1A0981B5819}"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14229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4504B5-D792-074C-B16D-A9ECC97504E0}" type="datetimeFigureOut">
              <a:rPr lang="en-US" smtClean="0"/>
              <a:t>6/25/25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2246880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4504B5-D792-074C-B16D-A9ECC97504E0}" type="datetimeFigureOut">
              <a:rPr lang="en-US" smtClean="0"/>
              <a:t>6/25/25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4173405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764504B5-D792-074C-B16D-A9ECC97504E0}" type="datetimeFigureOut">
              <a:rPr lang="en-US" smtClean="0"/>
              <a:t>6/25/25</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4106222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0"/>
            <a:ext cx="4576573" cy="6858000"/>
          </a:xfrm>
          <a:solidFill>
            <a:schemeClr val="tx1"/>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64504B5-D792-074C-B16D-A9ECC97504E0}" type="datetimeFigureOut">
              <a:rPr lang="en-US" smtClean="0"/>
              <a:t>6/25/25</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25B8FDB0-7381-F848-8C08-B1A0981B5819}" type="slidenum">
              <a:rPr lang="en-US" smtClean="0"/>
              <a:t>‹#›</a:t>
            </a:fld>
            <a:endParaRPr lang="en-US"/>
          </a:p>
        </p:txBody>
      </p:sp>
    </p:spTree>
    <p:extLst>
      <p:ext uri="{BB962C8B-B14F-4D97-AF65-F5344CB8AC3E}">
        <p14:creationId xmlns:p14="http://schemas.microsoft.com/office/powerpoint/2010/main" val="1934350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chemeClr val="bg2">
              <a:lumMod val="60000"/>
              <a:lumOff val="40000"/>
              <a:alpha val="15000"/>
            </a:schemeClr>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764504B5-D792-074C-B16D-A9ECC97504E0}" type="datetimeFigureOut">
              <a:rPr lang="en-US" smtClean="0"/>
              <a:t>6/25/25</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25B8FDB0-7381-F848-8C08-B1A0981B5819}" type="slidenum">
              <a:rPr lang="en-US" smtClean="0"/>
              <a:t>‹#›</a:t>
            </a:fld>
            <a:endParaRPr lang="en-US"/>
          </a:p>
        </p:txBody>
      </p:sp>
    </p:spTree>
    <p:extLst>
      <p:ext uri="{BB962C8B-B14F-4D97-AF65-F5344CB8AC3E}">
        <p14:creationId xmlns:p14="http://schemas.microsoft.com/office/powerpoint/2010/main" val="941859032"/>
      </p:ext>
    </p:extLst>
  </p:cSld>
  <p:clrMap bg1="dk1" tx1="lt1" bg2="dk2" tx2="lt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Lst>
  <p:txStyles>
    <p:titleStyle>
      <a:lvl1pPr algn="ctr" defTabSz="914400" rtl="0" eaLnBrk="1" latinLnBrk="0" hangingPunct="1">
        <a:lnSpc>
          <a:spcPct val="90000"/>
        </a:lnSpc>
        <a:spcBef>
          <a:spcPct val="0"/>
        </a:spcBef>
        <a:buNone/>
        <a:defRPr sz="26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34.jpeg"/></Relationships>
</file>

<file path=ppt/slides/_rels/slide1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2.jpeg"/></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45.emf"/></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8.emf"/><Relationship Id="rId4" Type="http://schemas.openxmlformats.org/officeDocument/2006/relationships/image" Target="../media/image47.png"/></Relationships>
</file>

<file path=ppt/slides/_rels/slide2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47.png"/><Relationship Id="rId4" Type="http://schemas.openxmlformats.org/officeDocument/2006/relationships/image" Target="../media/image46.png"/></Relationships>
</file>

<file path=ppt/slides/_rels/slide23.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1.jpeg"/></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3.jpeg"/></Relationships>
</file>

<file path=ppt/slides/_rels/slide2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55.jpeg"/><Relationship Id="rId4" Type="http://schemas.openxmlformats.org/officeDocument/2006/relationships/image" Target="../media/image54.jpeg"/></Relationships>
</file>

<file path=ppt/slides/_rels/slide2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58.emf"/></Relationships>
</file>

<file path=ppt/slides/_rels/slide3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59.jpeg"/></Relationships>
</file>

<file path=ppt/slides/_rels/slide32.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62.jpeg"/><Relationship Id="rId4" Type="http://schemas.openxmlformats.org/officeDocument/2006/relationships/image" Target="../media/image61.jpeg"/></Relationships>
</file>

<file path=ppt/slides/_rels/slide33.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63.gif"/></Relationships>
</file>

<file path=ppt/slides/_rels/slide34.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4.jpg"/></Relationships>
</file>

<file path=ppt/slides/_rels/slide35.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5.jpeg"/></Relationships>
</file>

<file path=ppt/slides/_rels/slide36.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68.jpeg"/><Relationship Id="rId7" Type="http://schemas.openxmlformats.org/officeDocument/2006/relationships/image" Target="../media/image71.jpeg"/><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70.emf"/><Relationship Id="rId5" Type="http://schemas.openxmlformats.org/officeDocument/2006/relationships/hyperlink" Target="http://dx.doi.org/10.1180/minmag.2017.081.031" TargetMode="External"/><Relationship Id="rId4" Type="http://schemas.openxmlformats.org/officeDocument/2006/relationships/image" Target="../media/image69.tiff"/></Relationships>
</file>

<file path=ppt/slides/_rels/slide39.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3" Type="http://schemas.openxmlformats.org/officeDocument/2006/relationships/image" Target="../media/image11.png"/><Relationship Id="rId18" Type="http://schemas.microsoft.com/office/2007/relationships/hdphoto" Target="../media/hdphoto7.wdp"/><Relationship Id="rId26" Type="http://schemas.microsoft.com/office/2007/relationships/hdphoto" Target="../media/hdphoto11.wdp"/><Relationship Id="rId39" Type="http://schemas.openxmlformats.org/officeDocument/2006/relationships/image" Target="../media/image24.png"/><Relationship Id="rId21" Type="http://schemas.openxmlformats.org/officeDocument/2006/relationships/image" Target="../media/image15.png"/><Relationship Id="rId34" Type="http://schemas.microsoft.com/office/2007/relationships/hdphoto" Target="../media/hdphoto15.wdp"/><Relationship Id="rId42" Type="http://schemas.microsoft.com/office/2007/relationships/hdphoto" Target="../media/hdphoto19.wdp"/><Relationship Id="rId7" Type="http://schemas.openxmlformats.org/officeDocument/2006/relationships/image" Target="../media/image8.png"/><Relationship Id="rId2" Type="http://schemas.openxmlformats.org/officeDocument/2006/relationships/notesSlide" Target="../notesSlides/notesSlide4.xml"/><Relationship Id="rId16" Type="http://schemas.microsoft.com/office/2007/relationships/hdphoto" Target="../media/hdphoto6.wdp"/><Relationship Id="rId20" Type="http://schemas.microsoft.com/office/2007/relationships/hdphoto" Target="../media/hdphoto8.wdp"/><Relationship Id="rId29" Type="http://schemas.openxmlformats.org/officeDocument/2006/relationships/image" Target="../media/image19.png"/><Relationship Id="rId41"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image" Target="../media/image7.tiff"/><Relationship Id="rId11" Type="http://schemas.openxmlformats.org/officeDocument/2006/relationships/image" Target="../media/image10.png"/><Relationship Id="rId24" Type="http://schemas.microsoft.com/office/2007/relationships/hdphoto" Target="../media/hdphoto10.wdp"/><Relationship Id="rId32" Type="http://schemas.microsoft.com/office/2007/relationships/hdphoto" Target="../media/hdphoto14.wdp"/><Relationship Id="rId37" Type="http://schemas.openxmlformats.org/officeDocument/2006/relationships/image" Target="../media/image23.png"/><Relationship Id="rId40" Type="http://schemas.microsoft.com/office/2007/relationships/hdphoto" Target="../media/hdphoto18.wdp"/><Relationship Id="rId5" Type="http://schemas.microsoft.com/office/2007/relationships/hdphoto" Target="../media/hdphoto1.wdp"/><Relationship Id="rId15" Type="http://schemas.openxmlformats.org/officeDocument/2006/relationships/image" Target="../media/image12.png"/><Relationship Id="rId23" Type="http://schemas.openxmlformats.org/officeDocument/2006/relationships/image" Target="../media/image16.png"/><Relationship Id="rId28" Type="http://schemas.microsoft.com/office/2007/relationships/hdphoto" Target="../media/hdphoto12.wdp"/><Relationship Id="rId36" Type="http://schemas.microsoft.com/office/2007/relationships/hdphoto" Target="../media/hdphoto16.wdp"/><Relationship Id="rId10" Type="http://schemas.microsoft.com/office/2007/relationships/hdphoto" Target="../media/hdphoto3.wdp"/><Relationship Id="rId19" Type="http://schemas.openxmlformats.org/officeDocument/2006/relationships/image" Target="../media/image14.png"/><Relationship Id="rId31" Type="http://schemas.openxmlformats.org/officeDocument/2006/relationships/image" Target="../media/image20.png"/><Relationship Id="rId44" Type="http://schemas.microsoft.com/office/2007/relationships/hdphoto" Target="../media/hdphoto20.wdp"/><Relationship Id="rId4" Type="http://schemas.openxmlformats.org/officeDocument/2006/relationships/image" Target="../media/image6.png"/><Relationship Id="rId9" Type="http://schemas.openxmlformats.org/officeDocument/2006/relationships/image" Target="../media/image9.png"/><Relationship Id="rId14" Type="http://schemas.microsoft.com/office/2007/relationships/hdphoto" Target="../media/hdphoto5.wdp"/><Relationship Id="rId22" Type="http://schemas.microsoft.com/office/2007/relationships/hdphoto" Target="../media/hdphoto9.wdp"/><Relationship Id="rId27" Type="http://schemas.openxmlformats.org/officeDocument/2006/relationships/image" Target="../media/image18.png"/><Relationship Id="rId30" Type="http://schemas.microsoft.com/office/2007/relationships/hdphoto" Target="../media/hdphoto13.wdp"/><Relationship Id="rId35" Type="http://schemas.openxmlformats.org/officeDocument/2006/relationships/image" Target="../media/image22.png"/><Relationship Id="rId43" Type="http://schemas.openxmlformats.org/officeDocument/2006/relationships/image" Target="../media/image26.png"/><Relationship Id="rId8" Type="http://schemas.microsoft.com/office/2007/relationships/hdphoto" Target="../media/hdphoto2.wdp"/><Relationship Id="rId3" Type="http://schemas.openxmlformats.org/officeDocument/2006/relationships/image" Target="../media/image5.jpeg"/><Relationship Id="rId12" Type="http://schemas.microsoft.com/office/2007/relationships/hdphoto" Target="../media/hdphoto4.wdp"/><Relationship Id="rId17" Type="http://schemas.openxmlformats.org/officeDocument/2006/relationships/image" Target="../media/image13.png"/><Relationship Id="rId25" Type="http://schemas.openxmlformats.org/officeDocument/2006/relationships/image" Target="../media/image17.png"/><Relationship Id="rId33" Type="http://schemas.openxmlformats.org/officeDocument/2006/relationships/image" Target="../media/image21.png"/><Relationship Id="rId38" Type="http://schemas.microsoft.com/office/2007/relationships/hdphoto" Target="../media/hdphoto17.wdp"/></Relationships>
</file>

<file path=ppt/slides/_rels/slide40.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73.png"/></Relationships>
</file>

<file path=ppt/slides/_rels/slide41.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notesSlide" Target="../notesSlides/notesSlide41.xml"/><Relationship Id="rId1" Type="http://schemas.openxmlformats.org/officeDocument/2006/relationships/slideLayout" Target="../slideLayouts/slideLayout12.xml"/><Relationship Id="rId5" Type="http://schemas.openxmlformats.org/officeDocument/2006/relationships/image" Target="../media/image75.jpeg"/><Relationship Id="rId4" Type="http://schemas.openxmlformats.org/officeDocument/2006/relationships/image" Target="../media/image74.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31.tiff"/><Relationship Id="rId5" Type="http://schemas.openxmlformats.org/officeDocument/2006/relationships/image" Target="../media/image30.jpeg"/><Relationship Id="rId4" Type="http://schemas.openxmlformats.org/officeDocument/2006/relationships/image" Target="../media/image2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7A43D066-83C2-D343-8CD1-5904213BCC0C}"/>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207023"/>
            <a:ext cx="9143999" cy="6302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C7AEB9D-EFD0-D848-B8C3-AA43C33D2894}"/>
              </a:ext>
            </a:extLst>
          </p:cNvPr>
          <p:cNvSpPr>
            <a:spLocks noGrp="1"/>
          </p:cNvSpPr>
          <p:nvPr>
            <p:ph type="ctrTitle"/>
          </p:nvPr>
        </p:nvSpPr>
        <p:spPr>
          <a:xfrm>
            <a:off x="1102239" y="2726704"/>
            <a:ext cx="6939520" cy="1645920"/>
          </a:xfrm>
        </p:spPr>
        <p:txBody>
          <a:bodyPr>
            <a:normAutofit fontScale="90000"/>
          </a:bodyPr>
          <a:lstStyle/>
          <a:p>
            <a:r>
              <a:rPr lang="en-US" dirty="0"/>
              <a:t>Compositional Analyses of Archaeological Pottery</a:t>
            </a:r>
          </a:p>
        </p:txBody>
      </p:sp>
      <p:sp>
        <p:nvSpPr>
          <p:cNvPr id="3" name="Subtitle 2">
            <a:extLst>
              <a:ext uri="{FF2B5EF4-FFF2-40B4-BE49-F238E27FC236}">
                <a16:creationId xmlns:a16="http://schemas.microsoft.com/office/drawing/2014/main" id="{51D0B92E-67A4-6148-B11F-F55F8FBD8339}"/>
              </a:ext>
            </a:extLst>
          </p:cNvPr>
          <p:cNvSpPr>
            <a:spLocks noGrp="1"/>
          </p:cNvSpPr>
          <p:nvPr>
            <p:ph type="subTitle" idx="1"/>
          </p:nvPr>
        </p:nvSpPr>
        <p:spPr>
          <a:xfrm>
            <a:off x="2021394" y="5678685"/>
            <a:ext cx="5101209" cy="972292"/>
          </a:xfrm>
          <a:solidFill>
            <a:schemeClr val="tx1"/>
          </a:solidFill>
        </p:spPr>
        <p:txBody>
          <a:bodyPr>
            <a:normAutofit fontScale="85000" lnSpcReduction="20000"/>
          </a:bodyPr>
          <a:lstStyle/>
          <a:p>
            <a:r>
              <a:rPr lang="en-US" dirty="0">
                <a:solidFill>
                  <a:schemeClr val="bg1"/>
                </a:solidFill>
              </a:rPr>
              <a:t>Dr. Lindsay Bloch</a:t>
            </a:r>
          </a:p>
          <a:p>
            <a:r>
              <a:rPr lang="en-US" dirty="0">
                <a:solidFill>
                  <a:schemeClr val="bg1"/>
                </a:solidFill>
              </a:rPr>
              <a:t>Tempered Archaeological Services, LLC</a:t>
            </a:r>
          </a:p>
          <a:p>
            <a:r>
              <a:rPr lang="en-US" dirty="0">
                <a:solidFill>
                  <a:schemeClr val="bg1"/>
                </a:solidFill>
              </a:rPr>
              <a:t>DAACS</a:t>
            </a:r>
          </a:p>
        </p:txBody>
      </p:sp>
    </p:spTree>
    <p:extLst>
      <p:ext uri="{BB962C8B-B14F-4D97-AF65-F5344CB8AC3E}">
        <p14:creationId xmlns:p14="http://schemas.microsoft.com/office/powerpoint/2010/main" val="941700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Analyses</a:t>
            </a:r>
          </a:p>
        </p:txBody>
      </p:sp>
      <p:sp>
        <p:nvSpPr>
          <p:cNvPr id="3" name="Content Placeholder 2"/>
          <p:cNvSpPr>
            <a:spLocks noGrp="1"/>
          </p:cNvSpPr>
          <p:nvPr>
            <p:ph idx="1"/>
          </p:nvPr>
        </p:nvSpPr>
        <p:spPr>
          <a:xfrm>
            <a:off x="367974" y="2638045"/>
            <a:ext cx="5937755" cy="3101983"/>
          </a:xfrm>
        </p:spPr>
        <p:txBody>
          <a:bodyPr/>
          <a:lstStyle/>
          <a:p>
            <a:r>
              <a:rPr lang="en-US" sz="3200" dirty="0"/>
              <a:t>Qualitative</a:t>
            </a:r>
          </a:p>
          <a:p>
            <a:pPr lvl="1"/>
            <a:r>
              <a:rPr lang="en-US" sz="3000" dirty="0"/>
              <a:t>Element Presence/Absence</a:t>
            </a:r>
          </a:p>
          <a:p>
            <a:pPr lvl="1"/>
            <a:r>
              <a:rPr lang="en-US" sz="3200" dirty="0"/>
              <a:t>Direct Comparison</a:t>
            </a:r>
          </a:p>
          <a:p>
            <a:pPr marL="0" indent="0">
              <a:buNone/>
            </a:pPr>
            <a:endParaRPr lang="en-US" dirty="0"/>
          </a:p>
        </p:txBody>
      </p:sp>
      <p:pic>
        <p:nvPicPr>
          <p:cNvPr id="4" name="Picture 3" descr="A person wearing a mask in a classroom&#10;&#10;Description automatically generated">
            <a:extLst>
              <a:ext uri="{FF2B5EF4-FFF2-40B4-BE49-F238E27FC236}">
                <a16:creationId xmlns:a16="http://schemas.microsoft.com/office/drawing/2014/main" id="{E977E558-2B7B-0B86-B426-E4EE6F5F24C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373003" y="2638045"/>
            <a:ext cx="3403023" cy="3979923"/>
          </a:xfrm>
          <a:prstGeom prst="rect">
            <a:avLst/>
          </a:prstGeom>
        </p:spPr>
      </p:pic>
    </p:spTree>
    <p:extLst>
      <p:ext uri="{BB962C8B-B14F-4D97-AF65-F5344CB8AC3E}">
        <p14:creationId xmlns:p14="http://schemas.microsoft.com/office/powerpoint/2010/main" val="4212098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17DB47-EFAF-A448-B081-C7B9C0546F6F}"/>
              </a:ext>
            </a:extLst>
          </p:cNvPr>
          <p:cNvPicPr>
            <a:picLocks noChangeAspect="1"/>
          </p:cNvPicPr>
          <p:nvPr/>
        </p:nvPicPr>
        <p:blipFill>
          <a:blip r:embed="rId3">
            <a:duotone>
              <a:schemeClr val="bg2">
                <a:shade val="45000"/>
                <a:satMod val="135000"/>
              </a:schemeClr>
              <a:prstClr val="white"/>
            </a:duotone>
            <a:alphaModFix amt="20000"/>
          </a:blip>
          <a:stretch>
            <a:fillRect/>
          </a:stretch>
        </p:blipFill>
        <p:spPr>
          <a:xfrm>
            <a:off x="64291" y="0"/>
            <a:ext cx="9021262" cy="6858000"/>
          </a:xfrm>
          <a:prstGeom prst="rect">
            <a:avLst/>
          </a:prstGeom>
        </p:spPr>
      </p:pic>
      <p:sp>
        <p:nvSpPr>
          <p:cNvPr id="2" name="Title 1">
            <a:extLst>
              <a:ext uri="{FF2B5EF4-FFF2-40B4-BE49-F238E27FC236}">
                <a16:creationId xmlns:a16="http://schemas.microsoft.com/office/drawing/2014/main" id="{1D8FFDBE-4D48-1A4C-A08D-4DC9A3997352}"/>
              </a:ext>
            </a:extLst>
          </p:cNvPr>
          <p:cNvSpPr>
            <a:spLocks noGrp="1"/>
          </p:cNvSpPr>
          <p:nvPr>
            <p:ph type="title"/>
          </p:nvPr>
        </p:nvSpPr>
        <p:spPr>
          <a:xfrm>
            <a:off x="1606045" y="223823"/>
            <a:ext cx="5937755" cy="1188720"/>
          </a:xfrm>
        </p:spPr>
        <p:txBody>
          <a:bodyPr/>
          <a:lstStyle/>
          <a:p>
            <a:r>
              <a:rPr lang="en-US" dirty="0"/>
              <a:t>Elemental Sourcing- X-ray Fluorescence spectrometry</a:t>
            </a:r>
          </a:p>
        </p:txBody>
      </p:sp>
      <p:pic>
        <p:nvPicPr>
          <p:cNvPr id="5" name="Picture 4" descr="McKissick Archive20.JP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114538" y="1412543"/>
            <a:ext cx="8971015" cy="4930788"/>
          </a:xfrm>
          <a:prstGeom prst="rect">
            <a:avLst/>
          </a:prstGeom>
        </p:spPr>
      </p:pic>
    </p:spTree>
    <p:extLst>
      <p:ext uri="{BB962C8B-B14F-4D97-AF65-F5344CB8AC3E}">
        <p14:creationId xmlns:p14="http://schemas.microsoft.com/office/powerpoint/2010/main" val="4165722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txBox="1">
            <a:spLocks/>
          </p:cNvSpPr>
          <p:nvPr/>
        </p:nvSpPr>
        <p:spPr bwMode="auto">
          <a:xfrm>
            <a:off x="1485900" y="548878"/>
            <a:ext cx="6172200" cy="5560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3300" dirty="0">
                <a:latin typeface="Franklin Gothic Medium" charset="0"/>
                <a:cs typeface="Franklin Gothic Medium" charset="0"/>
              </a:rPr>
              <a:t>XRF Guts</a:t>
            </a:r>
          </a:p>
        </p:txBody>
      </p:sp>
      <p:grpSp>
        <p:nvGrpSpPr>
          <p:cNvPr id="22530" name="Group 3"/>
          <p:cNvGrpSpPr>
            <a:grpSpLocks noChangeAspect="1"/>
          </p:cNvGrpSpPr>
          <p:nvPr/>
        </p:nvGrpSpPr>
        <p:grpSpPr bwMode="auto">
          <a:xfrm>
            <a:off x="2017643" y="1104900"/>
            <a:ext cx="5108713" cy="5567311"/>
            <a:chOff x="101600" y="1244600"/>
            <a:chExt cx="7556500" cy="7556500"/>
          </a:xfrm>
        </p:grpSpPr>
        <p:pic>
          <p:nvPicPr>
            <p:cNvPr id="22531" name="Picture 4" descr="XRF-Gun-Diagram.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101600" y="1244600"/>
              <a:ext cx="7556500" cy="7556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Rectangle 5"/>
            <p:cNvSpPr/>
            <p:nvPr/>
          </p:nvSpPr>
          <p:spPr>
            <a:xfrm>
              <a:off x="4183437" y="1267815"/>
              <a:ext cx="913137" cy="1033796"/>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9658" y="614392"/>
            <a:ext cx="5937755" cy="1188720"/>
          </a:xfrm>
        </p:spPr>
        <p:txBody>
          <a:bodyPr>
            <a:normAutofit/>
          </a:bodyPr>
          <a:lstStyle/>
          <a:p>
            <a:r>
              <a:rPr lang="en-US" dirty="0"/>
              <a:t>Whiteware/Ironstone glaze v. </a:t>
            </a:r>
            <a:r>
              <a:rPr lang="en-US" dirty="0" err="1"/>
              <a:t>Pearlware</a:t>
            </a:r>
            <a:r>
              <a:rPr lang="en-US" dirty="0"/>
              <a:t> glaze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7" y="1873236"/>
            <a:ext cx="9150927" cy="4027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 name="Group 3"/>
          <p:cNvGrpSpPr/>
          <p:nvPr/>
        </p:nvGrpSpPr>
        <p:grpSpPr>
          <a:xfrm>
            <a:off x="5799221" y="2117978"/>
            <a:ext cx="3147352" cy="830997"/>
            <a:chOff x="7467600" y="2895600"/>
            <a:chExt cx="1524000" cy="906242"/>
          </a:xfrm>
        </p:grpSpPr>
        <p:sp>
          <p:nvSpPr>
            <p:cNvPr id="5" name="TextBox 4"/>
            <p:cNvSpPr txBox="1"/>
            <p:nvPr/>
          </p:nvSpPr>
          <p:spPr>
            <a:xfrm>
              <a:off x="7924800" y="2895600"/>
              <a:ext cx="1066800" cy="906242"/>
            </a:xfrm>
            <a:prstGeom prst="rect">
              <a:avLst/>
            </a:prstGeom>
            <a:noFill/>
          </p:spPr>
          <p:txBody>
            <a:bodyPr wrap="square" rtlCol="0">
              <a:spAutoFit/>
            </a:bodyPr>
            <a:lstStyle/>
            <a:p>
              <a:r>
                <a:rPr lang="en-US" sz="1600" dirty="0">
                  <a:solidFill>
                    <a:schemeClr val="bg1"/>
                  </a:solidFill>
                </a:rPr>
                <a:t>Whiteware/Ironstone</a:t>
              </a:r>
            </a:p>
            <a:p>
              <a:r>
                <a:rPr lang="en-US" sz="1600" dirty="0" err="1">
                  <a:solidFill>
                    <a:schemeClr val="bg1"/>
                  </a:solidFill>
                </a:rPr>
                <a:t>Pearlware</a:t>
              </a:r>
              <a:endParaRPr lang="en-US" sz="1600" dirty="0">
                <a:solidFill>
                  <a:schemeClr val="bg1"/>
                </a:solidFill>
              </a:endParaRPr>
            </a:p>
          </p:txBody>
        </p:sp>
        <p:sp>
          <p:nvSpPr>
            <p:cNvPr id="6" name="Rectangle 5"/>
            <p:cNvSpPr/>
            <p:nvPr/>
          </p:nvSpPr>
          <p:spPr>
            <a:xfrm>
              <a:off x="7467600" y="2971800"/>
              <a:ext cx="457200" cy="2286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7467600" y="3200400"/>
              <a:ext cx="457200" cy="228600"/>
            </a:xfrm>
            <a:prstGeom prst="rect">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14338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00199"/>
            <a:ext cx="9144000" cy="4024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603122" y="411479"/>
            <a:ext cx="5937755" cy="1188720"/>
          </a:xfrm>
        </p:spPr>
        <p:txBody>
          <a:bodyPr>
            <a:normAutofit/>
          </a:bodyPr>
          <a:lstStyle/>
          <a:p>
            <a:r>
              <a:rPr lang="en-US"/>
              <a:t>Creamware </a:t>
            </a:r>
            <a:r>
              <a:rPr lang="en-US" dirty="0"/>
              <a:t>glaze v. </a:t>
            </a:r>
            <a:r>
              <a:rPr lang="en-US" dirty="0" err="1"/>
              <a:t>Pearlware</a:t>
            </a:r>
            <a:r>
              <a:rPr lang="en-US" dirty="0"/>
              <a:t> glaze</a:t>
            </a:r>
          </a:p>
        </p:txBody>
      </p:sp>
      <p:grpSp>
        <p:nvGrpSpPr>
          <p:cNvPr id="4" name="Group 3"/>
          <p:cNvGrpSpPr/>
          <p:nvPr/>
        </p:nvGrpSpPr>
        <p:grpSpPr>
          <a:xfrm>
            <a:off x="7239000" y="1812697"/>
            <a:ext cx="2362200" cy="584775"/>
            <a:chOff x="7467600" y="2895600"/>
            <a:chExt cx="1524000" cy="637725"/>
          </a:xfrm>
        </p:grpSpPr>
        <p:sp>
          <p:nvSpPr>
            <p:cNvPr id="5" name="TextBox 4"/>
            <p:cNvSpPr txBox="1"/>
            <p:nvPr/>
          </p:nvSpPr>
          <p:spPr>
            <a:xfrm>
              <a:off x="7924800" y="2895600"/>
              <a:ext cx="1066800" cy="637725"/>
            </a:xfrm>
            <a:prstGeom prst="rect">
              <a:avLst/>
            </a:prstGeom>
            <a:noFill/>
          </p:spPr>
          <p:txBody>
            <a:bodyPr wrap="square" rtlCol="0">
              <a:spAutoFit/>
            </a:bodyPr>
            <a:lstStyle/>
            <a:p>
              <a:r>
                <a:rPr lang="en-US" sz="1600" dirty="0" err="1">
                  <a:solidFill>
                    <a:schemeClr val="bg1"/>
                  </a:solidFill>
                </a:rPr>
                <a:t>Creamware</a:t>
              </a:r>
              <a:endParaRPr lang="en-US" sz="1600" dirty="0">
                <a:solidFill>
                  <a:schemeClr val="bg1"/>
                </a:solidFill>
              </a:endParaRPr>
            </a:p>
            <a:p>
              <a:r>
                <a:rPr lang="en-US" sz="1600" dirty="0" err="1">
                  <a:solidFill>
                    <a:schemeClr val="bg1"/>
                  </a:solidFill>
                </a:rPr>
                <a:t>Pearlware</a:t>
              </a:r>
              <a:endParaRPr lang="en-US" sz="1600" dirty="0">
                <a:solidFill>
                  <a:schemeClr val="bg1"/>
                </a:solidFill>
              </a:endParaRPr>
            </a:p>
          </p:txBody>
        </p:sp>
        <p:sp>
          <p:nvSpPr>
            <p:cNvPr id="6" name="Rectangle 5"/>
            <p:cNvSpPr/>
            <p:nvPr/>
          </p:nvSpPr>
          <p:spPr>
            <a:xfrm>
              <a:off x="7467600" y="2971800"/>
              <a:ext cx="457200" cy="2286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7467600" y="3200400"/>
              <a:ext cx="457200" cy="228600"/>
            </a:xfrm>
            <a:prstGeom prst="rect">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26474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Studies</a:t>
            </a:r>
          </a:p>
        </p:txBody>
      </p:sp>
      <p:sp>
        <p:nvSpPr>
          <p:cNvPr id="3" name="Content Placeholder 2"/>
          <p:cNvSpPr>
            <a:spLocks noGrp="1"/>
          </p:cNvSpPr>
          <p:nvPr>
            <p:ph idx="4294967295"/>
          </p:nvPr>
        </p:nvSpPr>
        <p:spPr>
          <a:xfrm>
            <a:off x="765313" y="2153412"/>
            <a:ext cx="7245626" cy="4303642"/>
          </a:xfrm>
        </p:spPr>
        <p:txBody>
          <a:bodyPr>
            <a:normAutofit fontScale="92500"/>
          </a:bodyPr>
          <a:lstStyle/>
          <a:p>
            <a:r>
              <a:rPr lang="en-US" sz="3200" dirty="0">
                <a:latin typeface="Franklin Gothic Medium" panose="020B0603020102020204" pitchFamily="34" charset="0"/>
              </a:rPr>
              <a:t>Element Presence/Absence</a:t>
            </a:r>
          </a:p>
          <a:p>
            <a:pPr lvl="1"/>
            <a:r>
              <a:rPr lang="en-US" sz="3200" dirty="0">
                <a:latin typeface="Franklin Gothic Medium" panose="020B0603020102020204" pitchFamily="34" charset="0"/>
              </a:rPr>
              <a:t>Qualitative</a:t>
            </a:r>
          </a:p>
          <a:p>
            <a:r>
              <a:rPr lang="en-US" sz="3200" dirty="0">
                <a:latin typeface="Franklin Gothic Medium" panose="020B0603020102020204" pitchFamily="34" charset="0"/>
              </a:rPr>
              <a:t>Direct Comparison</a:t>
            </a:r>
          </a:p>
          <a:p>
            <a:pPr lvl="1"/>
            <a:r>
              <a:rPr lang="en-US" sz="3200" dirty="0">
                <a:latin typeface="Franklin Gothic Medium" panose="020B0603020102020204" pitchFamily="34" charset="0"/>
              </a:rPr>
              <a:t>Qualitative</a:t>
            </a:r>
          </a:p>
          <a:p>
            <a:r>
              <a:rPr lang="en-US" sz="3200" dirty="0">
                <a:latin typeface="Franklin Gothic Medium" panose="020B0603020102020204" pitchFamily="34" charset="0"/>
              </a:rPr>
              <a:t>Quantitative/Semi-Quantitative Analyses</a:t>
            </a:r>
          </a:p>
          <a:p>
            <a:pPr lvl="1"/>
            <a:r>
              <a:rPr lang="en-US" sz="3200" dirty="0">
                <a:latin typeface="Franklin Gothic Medium" panose="020B0603020102020204" pitchFamily="34" charset="0"/>
              </a:rPr>
              <a:t>raw counts</a:t>
            </a:r>
          </a:p>
          <a:p>
            <a:pPr lvl="1"/>
            <a:r>
              <a:rPr lang="en-US" sz="3200" dirty="0">
                <a:latin typeface="Franklin Gothic Medium" panose="020B0603020102020204" pitchFamily="34" charset="0"/>
              </a:rPr>
              <a:t>ppm/</a:t>
            </a:r>
            <a:r>
              <a:rPr lang="en-US" sz="3200" dirty="0" err="1">
                <a:latin typeface="Franklin Gothic Medium" panose="020B0603020102020204" pitchFamily="34" charset="0"/>
              </a:rPr>
              <a:t>wt</a:t>
            </a:r>
            <a:r>
              <a:rPr lang="en-US" sz="3200" dirty="0">
                <a:latin typeface="Franklin Gothic Medium" panose="020B0603020102020204" pitchFamily="34" charset="0"/>
              </a:rPr>
              <a:t>%</a:t>
            </a:r>
          </a:p>
          <a:p>
            <a:pPr marL="0" indent="0">
              <a:buNone/>
            </a:pPr>
            <a:endParaRPr lang="en-US" dirty="0"/>
          </a:p>
        </p:txBody>
      </p:sp>
    </p:spTree>
    <p:extLst>
      <p:ext uri="{BB962C8B-B14F-4D97-AF65-F5344CB8AC3E}">
        <p14:creationId xmlns:p14="http://schemas.microsoft.com/office/powerpoint/2010/main" val="1139914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914144-4C7A-094E-B261-447FA35762DE}"/>
              </a:ext>
            </a:extLst>
          </p:cNvPr>
          <p:cNvSpPr>
            <a:spLocks noGrp="1"/>
          </p:cNvSpPr>
          <p:nvPr>
            <p:ph type="title"/>
          </p:nvPr>
        </p:nvSpPr>
        <p:spPr>
          <a:xfrm>
            <a:off x="1606045" y="173083"/>
            <a:ext cx="5937755" cy="1980329"/>
          </a:xfrm>
        </p:spPr>
        <p:txBody>
          <a:bodyPr>
            <a:normAutofit fontScale="90000"/>
          </a:bodyPr>
          <a:lstStyle/>
          <a:p>
            <a:r>
              <a:rPr lang="en-US" sz="3600" dirty="0">
                <a:solidFill>
                  <a:srgbClr val="FFFFFF"/>
                </a:solidFill>
                <a:cs typeface="Franklin Gothic Medium"/>
              </a:rPr>
              <a:t>LA-ICP-MS</a:t>
            </a:r>
            <a:br>
              <a:rPr lang="en-US" sz="3600" dirty="0">
                <a:solidFill>
                  <a:srgbClr val="FFFFFF"/>
                </a:solidFill>
                <a:cs typeface="Franklin Gothic Medium"/>
              </a:rPr>
            </a:br>
            <a:r>
              <a:rPr lang="en-US" sz="2800" dirty="0">
                <a:solidFill>
                  <a:srgbClr val="FFFFFF"/>
                </a:solidFill>
                <a:cs typeface="Franklin Gothic Medium" charset="0"/>
              </a:rPr>
              <a:t>Laser Ablation-Inductively Coupled Plasma-Mass Spectrometry</a:t>
            </a:r>
            <a:br>
              <a:rPr lang="en-US" sz="2800" dirty="0">
                <a:solidFill>
                  <a:srgbClr val="FFFFFF"/>
                </a:solidFill>
                <a:latin typeface="Franklin Gothic Medium"/>
                <a:cs typeface="Franklin Gothic Medium"/>
              </a:rPr>
            </a:br>
            <a:endParaRPr lang="en-US" dirty="0"/>
          </a:p>
        </p:txBody>
      </p:sp>
      <p:pic>
        <p:nvPicPr>
          <p:cNvPr id="15" name="Picture 14" descr="A picture containing text, indoor, computer, electronics&#10;&#10;Description automatically generated">
            <a:extLst>
              <a:ext uri="{FF2B5EF4-FFF2-40B4-BE49-F238E27FC236}">
                <a16:creationId xmlns:a16="http://schemas.microsoft.com/office/drawing/2014/main" id="{04D6AB20-BF7E-C14A-A5E4-C579B91AFAC4}"/>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 y="2265637"/>
            <a:ext cx="9114337" cy="2934323"/>
          </a:xfrm>
          <a:prstGeom prst="rect">
            <a:avLst/>
          </a:prstGeom>
        </p:spPr>
      </p:pic>
    </p:spTree>
    <p:extLst>
      <p:ext uri="{BB962C8B-B14F-4D97-AF65-F5344CB8AC3E}">
        <p14:creationId xmlns:p14="http://schemas.microsoft.com/office/powerpoint/2010/main" val="3684164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8"/>
          <p:cNvSpPr txBox="1">
            <a:spLocks noGrp="1"/>
          </p:cNvSpPr>
          <p:nvPr>
            <p:ph type="title"/>
          </p:nvPr>
        </p:nvSpPr>
        <p:spPr>
          <a:xfrm>
            <a:off x="311700" y="570899"/>
            <a:ext cx="8520600" cy="572700"/>
          </a:xfrm>
          <a:prstGeom prst="rect">
            <a:avLst/>
          </a:prstGeom>
        </p:spPr>
        <p:txBody>
          <a:bodyPr spcFirstLastPara="1" vert="horz" wrap="square" lIns="91425" tIns="91425" rIns="91425" bIns="91425" rtlCol="0" anchor="t" anchorCtr="0">
            <a:normAutofit/>
          </a:bodyPr>
          <a:lstStyle/>
          <a:p>
            <a:pPr algn="l">
              <a:spcBef>
                <a:spcPts val="0"/>
              </a:spcBef>
            </a:pPr>
            <a:r>
              <a:rPr lang="en" dirty="0"/>
              <a:t>1st Round LA-ICP-MS, VA Colonoware</a:t>
            </a:r>
            <a:endParaRPr dirty="0"/>
          </a:p>
        </p:txBody>
      </p:sp>
      <p:pic>
        <p:nvPicPr>
          <p:cNvPr id="256" name="Google Shape;256;p38"/>
          <p:cNvPicPr preferRelativeResize="0"/>
          <p:nvPr/>
        </p:nvPicPr>
        <p:blipFill>
          <a:blip r:embed="rId3">
            <a:alphaModFix/>
          </a:blip>
          <a:stretch>
            <a:fillRect/>
          </a:stretch>
        </p:blipFill>
        <p:spPr>
          <a:xfrm>
            <a:off x="579439" y="1874976"/>
            <a:ext cx="5297833" cy="3973375"/>
          </a:xfrm>
          <a:prstGeom prst="rect">
            <a:avLst/>
          </a:prstGeom>
          <a:solidFill>
            <a:schemeClr val="tx1"/>
          </a:solidFill>
          <a:ln>
            <a:noFill/>
          </a:ln>
        </p:spPr>
      </p:pic>
      <p:pic>
        <p:nvPicPr>
          <p:cNvPr id="257" name="Google Shape;257;p38"/>
          <p:cNvPicPr preferRelativeResize="0"/>
          <p:nvPr/>
        </p:nvPicPr>
        <p:blipFill rotWithShape="1">
          <a:blip r:embed="rId4" cstate="print">
            <a:alphaModFix/>
            <a:extLst>
              <a:ext uri="{28A0092B-C50C-407E-A947-70E740481C1C}">
                <a14:useLocalDpi xmlns:a14="http://schemas.microsoft.com/office/drawing/2010/main"/>
              </a:ext>
            </a:extLst>
          </a:blip>
          <a:srcRect/>
          <a:stretch/>
        </p:blipFill>
        <p:spPr>
          <a:xfrm>
            <a:off x="6122698" y="1491300"/>
            <a:ext cx="3021302" cy="47407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3182F54-3FDB-1EAA-8D1F-C81A4B5E7C18}"/>
              </a:ext>
            </a:extLst>
          </p:cNvPr>
          <p:cNvPicPr>
            <a:picLocks noChangeAspect="1" noChangeArrowheads="1"/>
          </p:cNvPicPr>
          <p:nvPr/>
        </p:nvPicPr>
        <p:blipFill>
          <a:blip r:embed="rId3">
            <a:alphaModFix amt="35000"/>
            <a:extLst>
              <a:ext uri="{28A0092B-C50C-407E-A947-70E740481C1C}">
                <a14:useLocalDpi xmlns:a14="http://schemas.microsoft.com/office/drawing/2010/main"/>
              </a:ext>
            </a:extLst>
          </a:blip>
          <a:srcRect/>
          <a:stretch>
            <a:fillRect/>
          </a:stretch>
        </p:blipFill>
        <p:spPr bwMode="auto">
          <a:xfrm>
            <a:off x="752475" y="857250"/>
            <a:ext cx="7637860"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05FF49D-4032-4048-A60F-86E8329CFD45}"/>
              </a:ext>
            </a:extLst>
          </p:cNvPr>
          <p:cNvSpPr>
            <a:spLocks noGrp="1"/>
          </p:cNvSpPr>
          <p:nvPr>
            <p:ph type="title"/>
          </p:nvPr>
        </p:nvSpPr>
        <p:spPr>
          <a:xfrm>
            <a:off x="1672757" y="1134999"/>
            <a:ext cx="5797296" cy="891540"/>
          </a:xfrm>
        </p:spPr>
        <p:txBody>
          <a:bodyPr>
            <a:normAutofit fontScale="90000"/>
          </a:bodyPr>
          <a:lstStyle/>
          <a:p>
            <a:r>
              <a:rPr lang="en-US" sz="3000" dirty="0">
                <a:solidFill>
                  <a:schemeClr val="tx1"/>
                </a:solidFill>
              </a:rPr>
              <a:t>Neutron Activation Analysis</a:t>
            </a:r>
          </a:p>
        </p:txBody>
      </p:sp>
      <p:sp>
        <p:nvSpPr>
          <p:cNvPr id="3" name="Content Placeholder 2">
            <a:extLst>
              <a:ext uri="{FF2B5EF4-FFF2-40B4-BE49-F238E27FC236}">
                <a16:creationId xmlns:a16="http://schemas.microsoft.com/office/drawing/2014/main" id="{75E043F9-571F-C64C-86DE-AC340A371C68}"/>
              </a:ext>
            </a:extLst>
          </p:cNvPr>
          <p:cNvSpPr>
            <a:spLocks noGrp="1"/>
          </p:cNvSpPr>
          <p:nvPr>
            <p:ph idx="1"/>
          </p:nvPr>
        </p:nvSpPr>
        <p:spPr>
          <a:xfrm>
            <a:off x="1490959" y="2950744"/>
            <a:ext cx="3080446" cy="2326487"/>
          </a:xfrm>
        </p:spPr>
        <p:txBody>
          <a:bodyPr>
            <a:normAutofit/>
          </a:bodyPr>
          <a:lstStyle/>
          <a:p>
            <a:pPr marL="0" indent="0">
              <a:buNone/>
            </a:pPr>
            <a:r>
              <a:rPr lang="en-US" sz="3000" dirty="0">
                <a:solidFill>
                  <a:schemeClr val="tx1"/>
                </a:solidFill>
              </a:rPr>
              <a:t>What is a sample made of, at an elemental level?</a:t>
            </a:r>
          </a:p>
        </p:txBody>
      </p:sp>
      <p:pic>
        <p:nvPicPr>
          <p:cNvPr id="1028" name="Picture 4">
            <a:extLst>
              <a:ext uri="{FF2B5EF4-FFF2-40B4-BE49-F238E27FC236}">
                <a16:creationId xmlns:a16="http://schemas.microsoft.com/office/drawing/2014/main" id="{20C3DC30-76DE-8A03-FA34-C96E4661AB05}"/>
              </a:ext>
            </a:extLst>
          </p:cNvPr>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p:blipFill>
        <p:spPr bwMode="auto">
          <a:xfrm>
            <a:off x="5611221" y="2644805"/>
            <a:ext cx="3080446" cy="3183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952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4AA45CD5-9EC8-5A03-3044-87D6E90BFA02}"/>
              </a:ext>
            </a:extLst>
          </p:cNvPr>
          <p:cNvSpPr>
            <a:spLocks noGrp="1"/>
          </p:cNvSpPr>
          <p:nvPr>
            <p:ph type="title"/>
          </p:nvPr>
        </p:nvSpPr>
        <p:spPr>
          <a:xfrm>
            <a:off x="1640707" y="401675"/>
            <a:ext cx="5797296" cy="891540"/>
          </a:xfrm>
        </p:spPr>
        <p:txBody>
          <a:bodyPr>
            <a:normAutofit/>
          </a:bodyPr>
          <a:lstStyle/>
          <a:p>
            <a:r>
              <a:rPr lang="en-US" sz="2700" dirty="0">
                <a:solidFill>
                  <a:schemeClr val="tx1"/>
                </a:solidFill>
              </a:rPr>
              <a:t>Pensacola Pottery</a:t>
            </a:r>
          </a:p>
        </p:txBody>
      </p:sp>
      <p:grpSp>
        <p:nvGrpSpPr>
          <p:cNvPr id="59" name="Group 58">
            <a:extLst>
              <a:ext uri="{FF2B5EF4-FFF2-40B4-BE49-F238E27FC236}">
                <a16:creationId xmlns:a16="http://schemas.microsoft.com/office/drawing/2014/main" id="{58D93F23-70CC-0283-E273-3DA701CB83DF}"/>
              </a:ext>
            </a:extLst>
          </p:cNvPr>
          <p:cNvGrpSpPr>
            <a:grpSpLocks noChangeAspect="1"/>
          </p:cNvGrpSpPr>
          <p:nvPr/>
        </p:nvGrpSpPr>
        <p:grpSpPr>
          <a:xfrm>
            <a:off x="34626" y="1507284"/>
            <a:ext cx="9109374" cy="4927265"/>
            <a:chOff x="1545372" y="1350650"/>
            <a:chExt cx="9398956" cy="5083900"/>
          </a:xfrm>
        </p:grpSpPr>
        <p:pic>
          <p:nvPicPr>
            <p:cNvPr id="10" name="Picture 9">
              <a:extLst>
                <a:ext uri="{FF2B5EF4-FFF2-40B4-BE49-F238E27FC236}">
                  <a16:creationId xmlns:a16="http://schemas.microsoft.com/office/drawing/2014/main" id="{E232BDCF-AC58-310C-F009-829505F5F60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082260" y="2218332"/>
              <a:ext cx="6003860" cy="4216218"/>
            </a:xfrm>
            <a:prstGeom prst="rect">
              <a:avLst/>
            </a:prstGeom>
            <a:solidFill>
              <a:schemeClr val="tx1"/>
            </a:solidFill>
          </p:spPr>
        </p:pic>
        <p:sp>
          <p:nvSpPr>
            <p:cNvPr id="11" name="Oval 10">
              <a:extLst>
                <a:ext uri="{FF2B5EF4-FFF2-40B4-BE49-F238E27FC236}">
                  <a16:creationId xmlns:a16="http://schemas.microsoft.com/office/drawing/2014/main" id="{BECA223B-4C95-D04C-5789-F6D04BD089EB}"/>
                </a:ext>
              </a:extLst>
            </p:cNvPr>
            <p:cNvSpPr/>
            <p:nvPr/>
          </p:nvSpPr>
          <p:spPr>
            <a:xfrm>
              <a:off x="4857942" y="3424310"/>
              <a:ext cx="462116" cy="528728"/>
            </a:xfrm>
            <a:prstGeom prst="ellipse">
              <a:avLst/>
            </a:prstGeom>
            <a:solidFill>
              <a:srgbClr val="53D1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79BA08BB-4BEB-187C-1283-8E5EF8227FD1}"/>
                </a:ext>
              </a:extLst>
            </p:cNvPr>
            <p:cNvGrpSpPr/>
            <p:nvPr/>
          </p:nvGrpSpPr>
          <p:grpSpPr>
            <a:xfrm>
              <a:off x="5015258" y="1350650"/>
              <a:ext cx="1263445" cy="1500298"/>
              <a:chOff x="5812689" y="1395793"/>
              <a:chExt cx="1263445" cy="1500298"/>
            </a:xfrm>
          </p:grpSpPr>
          <p:grpSp>
            <p:nvGrpSpPr>
              <p:cNvPr id="33" name="Group 32">
                <a:extLst>
                  <a:ext uri="{FF2B5EF4-FFF2-40B4-BE49-F238E27FC236}">
                    <a16:creationId xmlns:a16="http://schemas.microsoft.com/office/drawing/2014/main" id="{68D6170D-22D3-2B3E-B6A6-DA9D8462360E}"/>
                  </a:ext>
                </a:extLst>
              </p:cNvPr>
              <p:cNvGrpSpPr/>
              <p:nvPr/>
            </p:nvGrpSpPr>
            <p:grpSpPr>
              <a:xfrm>
                <a:off x="5817607" y="1395793"/>
                <a:ext cx="1258527" cy="773154"/>
                <a:chOff x="4922872" y="440027"/>
                <a:chExt cx="1258527" cy="773154"/>
              </a:xfrm>
            </p:grpSpPr>
            <p:sp>
              <p:nvSpPr>
                <p:cNvPr id="37" name="Rectangular Callout 36">
                  <a:extLst>
                    <a:ext uri="{FF2B5EF4-FFF2-40B4-BE49-F238E27FC236}">
                      <a16:creationId xmlns:a16="http://schemas.microsoft.com/office/drawing/2014/main" id="{A1150E82-3DA5-C196-ABA1-05FC19469BD6}"/>
                    </a:ext>
                  </a:extLst>
                </p:cNvPr>
                <p:cNvSpPr/>
                <p:nvPr/>
              </p:nvSpPr>
              <p:spPr>
                <a:xfrm>
                  <a:off x="4922872" y="440027"/>
                  <a:ext cx="1173128" cy="773154"/>
                </a:xfrm>
                <a:prstGeom prst="wedgeRectCallout">
                  <a:avLst>
                    <a:gd name="adj1" fmla="val -35081"/>
                    <a:gd name="adj2" fmla="val 95564"/>
                  </a:avLst>
                </a:prstGeom>
                <a:solidFill>
                  <a:schemeClr val="tx1"/>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7B3F8D9-21F7-2091-7028-B6E1D48EFA32}"/>
                    </a:ext>
                  </a:extLst>
                </p:cNvPr>
                <p:cNvSpPr txBox="1"/>
                <p:nvPr/>
              </p:nvSpPr>
              <p:spPr>
                <a:xfrm>
                  <a:off x="4983063" y="489412"/>
                  <a:ext cx="1198336" cy="646331"/>
                </a:xfrm>
                <a:prstGeom prst="rect">
                  <a:avLst/>
                </a:prstGeom>
                <a:solidFill>
                  <a:schemeClr val="tx1"/>
                </a:solidFill>
              </p:spPr>
              <p:txBody>
                <a:bodyPr wrap="square" rtlCol="0">
                  <a:spAutoFit/>
                </a:bodyPr>
                <a:lstStyle/>
                <a:p>
                  <a:r>
                    <a:rPr lang="en-US" sz="1200" dirty="0">
                      <a:solidFill>
                        <a:schemeClr val="bg2">
                          <a:lumMod val="50000"/>
                        </a:schemeClr>
                      </a:solidFill>
                    </a:rPr>
                    <a:t>Moundville:</a:t>
                  </a:r>
                </a:p>
                <a:p>
                  <a:r>
                    <a:rPr lang="en-US" sz="1200" dirty="0">
                      <a:solidFill>
                        <a:schemeClr val="bg2">
                          <a:lumMod val="50000"/>
                        </a:schemeClr>
                      </a:solidFill>
                    </a:rPr>
                    <a:t>N = 80</a:t>
                  </a:r>
                </a:p>
                <a:p>
                  <a:r>
                    <a:rPr lang="en-US" sz="1200" dirty="0">
                      <a:solidFill>
                        <a:schemeClr val="bg2">
                          <a:lumMod val="50000"/>
                        </a:schemeClr>
                      </a:solidFill>
                    </a:rPr>
                    <a:t>(</a:t>
                  </a:r>
                  <a:r>
                    <a:rPr lang="en-US" sz="1200" dirty="0" err="1">
                      <a:solidFill>
                        <a:schemeClr val="bg2">
                          <a:lumMod val="50000"/>
                        </a:schemeClr>
                      </a:solidFill>
                    </a:rPr>
                    <a:t>Salberg</a:t>
                  </a:r>
                  <a:r>
                    <a:rPr lang="en-US" sz="1200" dirty="0">
                      <a:solidFill>
                        <a:schemeClr val="bg2">
                          <a:lumMod val="50000"/>
                        </a:schemeClr>
                      </a:solidFill>
                    </a:rPr>
                    <a:t> 2013)</a:t>
                  </a:r>
                </a:p>
              </p:txBody>
            </p:sp>
          </p:grpSp>
          <p:sp>
            <p:nvSpPr>
              <p:cNvPr id="36" name="Oval 35">
                <a:extLst>
                  <a:ext uri="{FF2B5EF4-FFF2-40B4-BE49-F238E27FC236}">
                    <a16:creationId xmlns:a16="http://schemas.microsoft.com/office/drawing/2014/main" id="{A8D75563-A9A6-7735-B906-7C1E3A66AE05}"/>
                  </a:ext>
                </a:extLst>
              </p:cNvPr>
              <p:cNvSpPr/>
              <p:nvPr/>
            </p:nvSpPr>
            <p:spPr>
              <a:xfrm>
                <a:off x="5812689" y="2367363"/>
                <a:ext cx="462116" cy="528728"/>
              </a:xfrm>
              <a:prstGeom prst="ellipse">
                <a:avLst/>
              </a:prstGeom>
              <a:solidFill>
                <a:schemeClr val="bg2">
                  <a:lumMod val="40000"/>
                  <a:lumOff val="60000"/>
                  <a:alpha val="50196"/>
                </a:scheme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75000"/>
                    </a:schemeClr>
                  </a:solidFill>
                </a:endParaRPr>
              </a:p>
            </p:txBody>
          </p:sp>
        </p:grpSp>
        <p:grpSp>
          <p:nvGrpSpPr>
            <p:cNvPr id="41" name="Group 40">
              <a:extLst>
                <a:ext uri="{FF2B5EF4-FFF2-40B4-BE49-F238E27FC236}">
                  <a16:creationId xmlns:a16="http://schemas.microsoft.com/office/drawing/2014/main" id="{BA903B82-72FD-D043-F02E-04F8DB694502}"/>
                </a:ext>
              </a:extLst>
            </p:cNvPr>
            <p:cNvGrpSpPr/>
            <p:nvPr/>
          </p:nvGrpSpPr>
          <p:grpSpPr>
            <a:xfrm>
              <a:off x="1545372" y="2348628"/>
              <a:ext cx="2108118" cy="773154"/>
              <a:chOff x="2342803" y="2393771"/>
              <a:chExt cx="2108118" cy="773154"/>
            </a:xfrm>
          </p:grpSpPr>
          <p:sp>
            <p:nvSpPr>
              <p:cNvPr id="42" name="Oval 41">
                <a:extLst>
                  <a:ext uri="{FF2B5EF4-FFF2-40B4-BE49-F238E27FC236}">
                    <a16:creationId xmlns:a16="http://schemas.microsoft.com/office/drawing/2014/main" id="{5EC42606-6E44-2FB1-2B03-41258E49A495}"/>
                  </a:ext>
                </a:extLst>
              </p:cNvPr>
              <p:cNvSpPr/>
              <p:nvPr/>
            </p:nvSpPr>
            <p:spPr>
              <a:xfrm>
                <a:off x="3988805" y="2510809"/>
                <a:ext cx="462116" cy="528728"/>
              </a:xfrm>
              <a:prstGeom prst="ellipse">
                <a:avLst/>
              </a:prstGeom>
              <a:solidFill>
                <a:srgbClr val="00DDEE">
                  <a:alpha val="50196"/>
                </a:srgbClr>
              </a:solidFill>
              <a:ln>
                <a:solidFill>
                  <a:schemeClr val="bg2"/>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44C00BE1-89AB-4D50-50C0-75B93A19CA19}"/>
                  </a:ext>
                </a:extLst>
              </p:cNvPr>
              <p:cNvGrpSpPr/>
              <p:nvPr/>
            </p:nvGrpSpPr>
            <p:grpSpPr>
              <a:xfrm>
                <a:off x="2342803" y="2393771"/>
                <a:ext cx="1368865" cy="773154"/>
                <a:chOff x="1448068" y="1438005"/>
                <a:chExt cx="1368865" cy="773154"/>
              </a:xfrm>
            </p:grpSpPr>
            <p:sp>
              <p:nvSpPr>
                <p:cNvPr id="44" name="Rectangular Callout 43">
                  <a:extLst>
                    <a:ext uri="{FF2B5EF4-FFF2-40B4-BE49-F238E27FC236}">
                      <a16:creationId xmlns:a16="http://schemas.microsoft.com/office/drawing/2014/main" id="{40C6C6AD-C92F-C394-5577-51282F14BA1B}"/>
                    </a:ext>
                  </a:extLst>
                </p:cNvPr>
                <p:cNvSpPr/>
                <p:nvPr/>
              </p:nvSpPr>
              <p:spPr>
                <a:xfrm>
                  <a:off x="1448068" y="1438005"/>
                  <a:ext cx="1368865" cy="773154"/>
                </a:xfrm>
                <a:prstGeom prst="wedgeRectCallout">
                  <a:avLst>
                    <a:gd name="adj1" fmla="val 84036"/>
                    <a:gd name="adj2" fmla="val -6172"/>
                  </a:avLst>
                </a:prstGeom>
                <a:solidFill>
                  <a:schemeClr val="tx1"/>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A1C3428A-7297-AB32-917A-B97E8F6C6FA8}"/>
                    </a:ext>
                  </a:extLst>
                </p:cNvPr>
                <p:cNvSpPr txBox="1"/>
                <p:nvPr/>
              </p:nvSpPr>
              <p:spPr>
                <a:xfrm>
                  <a:off x="1506880" y="1502968"/>
                  <a:ext cx="1251240" cy="646331"/>
                </a:xfrm>
                <a:prstGeom prst="rect">
                  <a:avLst/>
                </a:prstGeom>
                <a:solidFill>
                  <a:schemeClr val="tx1"/>
                </a:solidFill>
              </p:spPr>
              <p:txBody>
                <a:bodyPr wrap="none" rtlCol="0">
                  <a:spAutoFit/>
                </a:bodyPr>
                <a:lstStyle/>
                <a:p>
                  <a:r>
                    <a:rPr lang="en-US" sz="1200" dirty="0">
                      <a:solidFill>
                        <a:schemeClr val="bg2">
                          <a:lumMod val="50000"/>
                        </a:schemeClr>
                      </a:solidFill>
                    </a:rPr>
                    <a:t>Lake Providence:</a:t>
                  </a:r>
                </a:p>
                <a:p>
                  <a:r>
                    <a:rPr lang="en-US" sz="1200" dirty="0">
                      <a:solidFill>
                        <a:schemeClr val="bg2">
                          <a:lumMod val="50000"/>
                        </a:schemeClr>
                      </a:solidFill>
                    </a:rPr>
                    <a:t>N = 39</a:t>
                  </a:r>
                </a:p>
                <a:p>
                  <a:r>
                    <a:rPr lang="en-US" sz="1200" dirty="0">
                      <a:solidFill>
                        <a:schemeClr val="bg2">
                          <a:lumMod val="50000"/>
                        </a:schemeClr>
                      </a:solidFill>
                    </a:rPr>
                    <a:t>(Weinstein 2005)</a:t>
                  </a:r>
                </a:p>
              </p:txBody>
            </p:sp>
          </p:grpSp>
        </p:grpSp>
        <p:grpSp>
          <p:nvGrpSpPr>
            <p:cNvPr id="46" name="Group 45">
              <a:extLst>
                <a:ext uri="{FF2B5EF4-FFF2-40B4-BE49-F238E27FC236}">
                  <a16:creationId xmlns:a16="http://schemas.microsoft.com/office/drawing/2014/main" id="{7EFCA155-D4A1-546C-1657-178B39EFF3CE}"/>
                </a:ext>
              </a:extLst>
            </p:cNvPr>
            <p:cNvGrpSpPr/>
            <p:nvPr/>
          </p:nvGrpSpPr>
          <p:grpSpPr>
            <a:xfrm>
              <a:off x="7680906" y="4728970"/>
              <a:ext cx="3013863" cy="1390403"/>
              <a:chOff x="8478337" y="4774113"/>
              <a:chExt cx="3013863" cy="1390403"/>
            </a:xfrm>
          </p:grpSpPr>
          <p:sp>
            <p:nvSpPr>
              <p:cNvPr id="47" name="Oval 8">
                <a:extLst>
                  <a:ext uri="{FF2B5EF4-FFF2-40B4-BE49-F238E27FC236}">
                    <a16:creationId xmlns:a16="http://schemas.microsoft.com/office/drawing/2014/main" id="{860D3378-D73A-CD5A-8720-BCE45018489B}"/>
                  </a:ext>
                </a:extLst>
              </p:cNvPr>
              <p:cNvSpPr/>
              <p:nvPr/>
            </p:nvSpPr>
            <p:spPr>
              <a:xfrm rot="20718127">
                <a:off x="8478337" y="4854333"/>
                <a:ext cx="641326" cy="1310183"/>
              </a:xfrm>
              <a:prstGeom prst="ellipse">
                <a:avLst/>
              </a:prstGeom>
              <a:solidFill>
                <a:srgbClr val="3F7BD7">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ular Callout 47">
                <a:extLst>
                  <a:ext uri="{FF2B5EF4-FFF2-40B4-BE49-F238E27FC236}">
                    <a16:creationId xmlns:a16="http://schemas.microsoft.com/office/drawing/2014/main" id="{D6DB06CF-A60C-9C2D-EBE2-E31AF645CE39}"/>
                  </a:ext>
                </a:extLst>
              </p:cNvPr>
              <p:cNvSpPr/>
              <p:nvPr/>
            </p:nvSpPr>
            <p:spPr>
              <a:xfrm>
                <a:off x="10123335" y="4774113"/>
                <a:ext cx="1368865" cy="851293"/>
              </a:xfrm>
              <a:prstGeom prst="wedgeRectCallout">
                <a:avLst>
                  <a:gd name="adj1" fmla="val -154432"/>
                  <a:gd name="adj2" fmla="val 45968"/>
                </a:avLst>
              </a:prstGeom>
              <a:solidFill>
                <a:schemeClr val="tx1"/>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1F2FB081-CB0B-F824-F3F6-A308573EB39C}"/>
                  </a:ext>
                </a:extLst>
              </p:cNvPr>
              <p:cNvSpPr txBox="1"/>
              <p:nvPr/>
            </p:nvSpPr>
            <p:spPr>
              <a:xfrm>
                <a:off x="10188972" y="4794410"/>
                <a:ext cx="1284967" cy="830997"/>
              </a:xfrm>
              <a:prstGeom prst="rect">
                <a:avLst/>
              </a:prstGeom>
              <a:solidFill>
                <a:schemeClr val="tx1"/>
              </a:solidFill>
            </p:spPr>
            <p:txBody>
              <a:bodyPr wrap="none" rtlCol="0">
                <a:spAutoFit/>
              </a:bodyPr>
              <a:lstStyle/>
              <a:p>
                <a:r>
                  <a:rPr lang="en-US" sz="1200" dirty="0">
                    <a:solidFill>
                      <a:schemeClr val="bg2">
                        <a:lumMod val="50000"/>
                      </a:schemeClr>
                    </a:solidFill>
                  </a:rPr>
                  <a:t>Tampa Bay:</a:t>
                </a:r>
              </a:p>
              <a:p>
                <a:r>
                  <a:rPr lang="en-US" sz="1200" dirty="0">
                    <a:solidFill>
                      <a:schemeClr val="bg2">
                        <a:lumMod val="50000"/>
                      </a:schemeClr>
                    </a:solidFill>
                  </a:rPr>
                  <a:t>N = 303</a:t>
                </a:r>
              </a:p>
              <a:p>
                <a:r>
                  <a:rPr lang="en-US" sz="1200" dirty="0">
                    <a:solidFill>
                      <a:schemeClr val="bg2">
                        <a:lumMod val="50000"/>
                      </a:schemeClr>
                    </a:solidFill>
                  </a:rPr>
                  <a:t>(Duke et al. 2023;</a:t>
                </a:r>
              </a:p>
              <a:p>
                <a:r>
                  <a:rPr lang="en-US" sz="1200" dirty="0">
                    <a:solidFill>
                      <a:schemeClr val="bg2">
                        <a:lumMod val="50000"/>
                      </a:schemeClr>
                    </a:solidFill>
                  </a:rPr>
                  <a:t>Wallis et al. 2023)</a:t>
                </a:r>
              </a:p>
            </p:txBody>
          </p:sp>
        </p:grpSp>
        <p:grpSp>
          <p:nvGrpSpPr>
            <p:cNvPr id="50" name="Group 49">
              <a:extLst>
                <a:ext uri="{FF2B5EF4-FFF2-40B4-BE49-F238E27FC236}">
                  <a16:creationId xmlns:a16="http://schemas.microsoft.com/office/drawing/2014/main" id="{CB8293F1-128E-FAB0-7D5B-39E24A0F09E4}"/>
                </a:ext>
              </a:extLst>
            </p:cNvPr>
            <p:cNvGrpSpPr/>
            <p:nvPr/>
          </p:nvGrpSpPr>
          <p:grpSpPr>
            <a:xfrm>
              <a:off x="7568719" y="2577051"/>
              <a:ext cx="3375609" cy="1761915"/>
              <a:chOff x="8366150" y="2622194"/>
              <a:chExt cx="3375609" cy="1761915"/>
            </a:xfrm>
          </p:grpSpPr>
          <p:sp>
            <p:nvSpPr>
              <p:cNvPr id="51" name="Rectangular Callout 50">
                <a:extLst>
                  <a:ext uri="{FF2B5EF4-FFF2-40B4-BE49-F238E27FC236}">
                    <a16:creationId xmlns:a16="http://schemas.microsoft.com/office/drawing/2014/main" id="{1F01E917-8F0F-BA0D-C0F2-308EFECE9E84}"/>
                  </a:ext>
                </a:extLst>
              </p:cNvPr>
              <p:cNvSpPr/>
              <p:nvPr/>
            </p:nvSpPr>
            <p:spPr>
              <a:xfrm>
                <a:off x="10127059" y="2917995"/>
                <a:ext cx="1614700" cy="688451"/>
              </a:xfrm>
              <a:prstGeom prst="wedgeRectCallout">
                <a:avLst>
                  <a:gd name="adj1" fmla="val -117081"/>
                  <a:gd name="adj2" fmla="val 65044"/>
                </a:avLst>
              </a:prstGeom>
              <a:solidFill>
                <a:schemeClr val="tx1"/>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A4207F5B-809D-0B86-7285-CC40FCFBCE5C}"/>
                  </a:ext>
                </a:extLst>
              </p:cNvPr>
              <p:cNvSpPr/>
              <p:nvPr/>
            </p:nvSpPr>
            <p:spPr>
              <a:xfrm rot="19031566">
                <a:off x="8366150" y="2622194"/>
                <a:ext cx="787589" cy="1761915"/>
              </a:xfrm>
              <a:prstGeom prst="ellipse">
                <a:avLst/>
              </a:prstGeom>
              <a:solidFill>
                <a:srgbClr val="EB32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A4B77184-B89B-E161-BFDB-DD349DAA2A16}"/>
                  </a:ext>
                </a:extLst>
              </p:cNvPr>
              <p:cNvSpPr txBox="1"/>
              <p:nvPr/>
            </p:nvSpPr>
            <p:spPr>
              <a:xfrm>
                <a:off x="10188642" y="2960115"/>
                <a:ext cx="1553117" cy="646331"/>
              </a:xfrm>
              <a:prstGeom prst="rect">
                <a:avLst/>
              </a:prstGeom>
              <a:solidFill>
                <a:schemeClr val="tx1"/>
              </a:solidFill>
            </p:spPr>
            <p:txBody>
              <a:bodyPr wrap="none" rtlCol="0">
                <a:spAutoFit/>
              </a:bodyPr>
              <a:lstStyle/>
              <a:p>
                <a:r>
                  <a:rPr lang="en-US" sz="1200" dirty="0">
                    <a:solidFill>
                      <a:schemeClr val="bg2">
                        <a:lumMod val="50000"/>
                      </a:schemeClr>
                    </a:solidFill>
                  </a:rPr>
                  <a:t>NE Florida/SE Georgia</a:t>
                </a:r>
              </a:p>
              <a:p>
                <a:r>
                  <a:rPr lang="en-US" sz="1200" dirty="0">
                    <a:solidFill>
                      <a:schemeClr val="bg2">
                        <a:lumMod val="50000"/>
                      </a:schemeClr>
                    </a:solidFill>
                  </a:rPr>
                  <a:t>N = 116</a:t>
                </a:r>
              </a:p>
              <a:p>
                <a:r>
                  <a:rPr lang="en-US" sz="1200" dirty="0">
                    <a:solidFill>
                      <a:schemeClr val="bg2">
                        <a:lumMod val="50000"/>
                      </a:schemeClr>
                    </a:solidFill>
                  </a:rPr>
                  <a:t>(Ashley et al. 2015)</a:t>
                </a:r>
              </a:p>
            </p:txBody>
          </p:sp>
        </p:grpSp>
        <p:sp>
          <p:nvSpPr>
            <p:cNvPr id="54" name="Oval 7">
              <a:extLst>
                <a:ext uri="{FF2B5EF4-FFF2-40B4-BE49-F238E27FC236}">
                  <a16:creationId xmlns:a16="http://schemas.microsoft.com/office/drawing/2014/main" id="{2D5E0F40-65A1-71ED-BB51-1D2B9CF5EEC2}"/>
                </a:ext>
              </a:extLst>
            </p:cNvPr>
            <p:cNvSpPr/>
            <p:nvPr/>
          </p:nvSpPr>
          <p:spPr>
            <a:xfrm rot="5400000">
              <a:off x="5579827" y="3604967"/>
              <a:ext cx="397646" cy="801329"/>
            </a:xfrm>
            <a:prstGeom prst="ellipse">
              <a:avLst/>
            </a:prstGeom>
            <a:solidFill>
              <a:srgbClr val="B000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5" name="Group 54">
              <a:extLst>
                <a:ext uri="{FF2B5EF4-FFF2-40B4-BE49-F238E27FC236}">
                  <a16:creationId xmlns:a16="http://schemas.microsoft.com/office/drawing/2014/main" id="{E28D4819-8C31-99DC-370E-36F6A25EB722}"/>
                </a:ext>
              </a:extLst>
            </p:cNvPr>
            <p:cNvGrpSpPr/>
            <p:nvPr/>
          </p:nvGrpSpPr>
          <p:grpSpPr>
            <a:xfrm>
              <a:off x="4382946" y="4949964"/>
              <a:ext cx="1125757" cy="528727"/>
              <a:chOff x="4385030" y="4055052"/>
              <a:chExt cx="1125757" cy="528727"/>
            </a:xfrm>
          </p:grpSpPr>
          <p:sp>
            <p:nvSpPr>
              <p:cNvPr id="56" name="TextBox 55">
                <a:extLst>
                  <a:ext uri="{FF2B5EF4-FFF2-40B4-BE49-F238E27FC236}">
                    <a16:creationId xmlns:a16="http://schemas.microsoft.com/office/drawing/2014/main" id="{B96878E0-D414-1098-C3B7-2CE386C20088}"/>
                  </a:ext>
                </a:extLst>
              </p:cNvPr>
              <p:cNvSpPr txBox="1"/>
              <p:nvPr/>
            </p:nvSpPr>
            <p:spPr>
              <a:xfrm>
                <a:off x="4409153" y="4087373"/>
                <a:ext cx="1014380" cy="461665"/>
              </a:xfrm>
              <a:prstGeom prst="rect">
                <a:avLst/>
              </a:prstGeom>
              <a:noFill/>
            </p:spPr>
            <p:txBody>
              <a:bodyPr wrap="none" rtlCol="0">
                <a:spAutoFit/>
              </a:bodyPr>
              <a:lstStyle/>
              <a:p>
                <a:r>
                  <a:rPr lang="en-US" sz="1200" dirty="0">
                    <a:solidFill>
                      <a:schemeClr val="bg2">
                        <a:lumMod val="50000"/>
                      </a:schemeClr>
                    </a:solidFill>
                  </a:rPr>
                  <a:t>Bottle Creek:</a:t>
                </a:r>
              </a:p>
              <a:p>
                <a:r>
                  <a:rPr lang="en-US" sz="1200" dirty="0">
                    <a:solidFill>
                      <a:schemeClr val="bg2">
                        <a:lumMod val="50000"/>
                      </a:schemeClr>
                    </a:solidFill>
                  </a:rPr>
                  <a:t>N = 61</a:t>
                </a:r>
              </a:p>
            </p:txBody>
          </p:sp>
          <p:sp>
            <p:nvSpPr>
              <p:cNvPr id="57" name="Rectangular Callout 56">
                <a:extLst>
                  <a:ext uri="{FF2B5EF4-FFF2-40B4-BE49-F238E27FC236}">
                    <a16:creationId xmlns:a16="http://schemas.microsoft.com/office/drawing/2014/main" id="{C8A5FE2E-DF78-5B9D-0B33-B7405BA282BA}"/>
                  </a:ext>
                </a:extLst>
              </p:cNvPr>
              <p:cNvSpPr/>
              <p:nvPr/>
            </p:nvSpPr>
            <p:spPr>
              <a:xfrm rot="10800000">
                <a:off x="4385030" y="4055052"/>
                <a:ext cx="1125757" cy="528727"/>
              </a:xfrm>
              <a:prstGeom prst="wedgeRectCallout">
                <a:avLst>
                  <a:gd name="adj1" fmla="val -2492"/>
                  <a:gd name="adj2" fmla="val 277602"/>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24" name="Group 23">
            <a:extLst>
              <a:ext uri="{FF2B5EF4-FFF2-40B4-BE49-F238E27FC236}">
                <a16:creationId xmlns:a16="http://schemas.microsoft.com/office/drawing/2014/main" id="{C844E92B-B394-1B9B-2603-A741D943D039}"/>
              </a:ext>
            </a:extLst>
          </p:cNvPr>
          <p:cNvGrpSpPr/>
          <p:nvPr/>
        </p:nvGrpSpPr>
        <p:grpSpPr>
          <a:xfrm>
            <a:off x="3970863" y="4602133"/>
            <a:ext cx="1528560" cy="476679"/>
            <a:chOff x="5593903" y="3617600"/>
            <a:chExt cx="1528560" cy="476679"/>
          </a:xfrm>
        </p:grpSpPr>
        <p:sp>
          <p:nvSpPr>
            <p:cNvPr id="30" name="TextBox 29">
              <a:extLst>
                <a:ext uri="{FF2B5EF4-FFF2-40B4-BE49-F238E27FC236}">
                  <a16:creationId xmlns:a16="http://schemas.microsoft.com/office/drawing/2014/main" id="{C1B0DDC7-93F5-01FB-796B-44082B65DEF8}"/>
                </a:ext>
              </a:extLst>
            </p:cNvPr>
            <p:cNvSpPr txBox="1"/>
            <p:nvPr/>
          </p:nvSpPr>
          <p:spPr>
            <a:xfrm>
              <a:off x="5593903" y="3617600"/>
              <a:ext cx="1528560" cy="461665"/>
            </a:xfrm>
            <a:prstGeom prst="rect">
              <a:avLst/>
            </a:prstGeom>
            <a:noFill/>
          </p:spPr>
          <p:txBody>
            <a:bodyPr wrap="none" rtlCol="0">
              <a:spAutoFit/>
            </a:bodyPr>
            <a:lstStyle/>
            <a:p>
              <a:r>
                <a:rPr lang="en-US" sz="1200" dirty="0">
                  <a:solidFill>
                    <a:schemeClr val="bg2">
                      <a:lumMod val="50000"/>
                    </a:schemeClr>
                  </a:solidFill>
                </a:rPr>
                <a:t>Choctawhatchee Bay:</a:t>
              </a:r>
            </a:p>
            <a:p>
              <a:r>
                <a:rPr lang="en-US" sz="1200" dirty="0">
                  <a:solidFill>
                    <a:schemeClr val="bg2">
                      <a:lumMod val="50000"/>
                    </a:schemeClr>
                  </a:solidFill>
                </a:rPr>
                <a:t>N = 39</a:t>
              </a:r>
            </a:p>
          </p:txBody>
        </p:sp>
        <p:sp>
          <p:nvSpPr>
            <p:cNvPr id="31" name="Rectangular Callout 30">
              <a:extLst>
                <a:ext uri="{FF2B5EF4-FFF2-40B4-BE49-F238E27FC236}">
                  <a16:creationId xmlns:a16="http://schemas.microsoft.com/office/drawing/2014/main" id="{1D5AB157-F277-CAB0-F1CE-140A3925D4A0}"/>
                </a:ext>
              </a:extLst>
            </p:cNvPr>
            <p:cNvSpPr/>
            <p:nvPr/>
          </p:nvSpPr>
          <p:spPr>
            <a:xfrm>
              <a:off x="5593903" y="3635010"/>
              <a:ext cx="1494411" cy="459269"/>
            </a:xfrm>
            <a:prstGeom prst="wedgeRectCallout">
              <a:avLst>
                <a:gd name="adj1" fmla="val -39913"/>
                <a:gd name="adj2" fmla="val -145756"/>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26200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381EEA-0771-E947-B007-E0EB941B4848}"/>
              </a:ext>
            </a:extLst>
          </p:cNvPr>
          <p:cNvPicPr>
            <a:picLocks noChangeAspect="1"/>
          </p:cNvPicPr>
          <p:nvPr/>
        </p:nvPicPr>
        <p:blipFill rotWithShape="1">
          <a:blip r:embed="rId3" cstate="print">
            <a:alphaModFix amt="50000"/>
            <a:extLst>
              <a:ext uri="{28A0092B-C50C-407E-A947-70E740481C1C}">
                <a14:useLocalDpi xmlns:a14="http://schemas.microsoft.com/office/drawing/2010/main"/>
              </a:ext>
            </a:extLst>
          </a:blip>
          <a:srcRect/>
          <a:stretch/>
        </p:blipFill>
        <p:spPr>
          <a:xfrm>
            <a:off x="380302" y="0"/>
            <a:ext cx="8314399" cy="6858000"/>
          </a:xfrm>
          <a:prstGeom prst="rect">
            <a:avLst/>
          </a:prstGeom>
        </p:spPr>
      </p:pic>
      <p:sp>
        <p:nvSpPr>
          <p:cNvPr id="2" name="Title 1">
            <a:extLst>
              <a:ext uri="{FF2B5EF4-FFF2-40B4-BE49-F238E27FC236}">
                <a16:creationId xmlns:a16="http://schemas.microsoft.com/office/drawing/2014/main" id="{F6FDC1FB-D7DE-744C-97F4-E5084D1F14F8}"/>
              </a:ext>
            </a:extLst>
          </p:cNvPr>
          <p:cNvSpPr>
            <a:spLocks noGrp="1"/>
          </p:cNvSpPr>
          <p:nvPr>
            <p:ph type="title"/>
          </p:nvPr>
        </p:nvSpPr>
        <p:spPr>
          <a:xfrm>
            <a:off x="797989" y="265176"/>
            <a:ext cx="7988824" cy="1188720"/>
          </a:xfrm>
        </p:spPr>
        <p:txBody>
          <a:bodyPr>
            <a:normAutofit/>
          </a:bodyPr>
          <a:lstStyle/>
          <a:p>
            <a:r>
              <a:rPr lang="en-US" sz="3200" dirty="0"/>
              <a:t>Recovering the Recipe</a:t>
            </a:r>
          </a:p>
        </p:txBody>
      </p:sp>
      <p:pic>
        <p:nvPicPr>
          <p:cNvPr id="4" name="Picture 3" descr="A picture containing indoor&#10;&#10;Description automatically generated">
            <a:extLst>
              <a:ext uri="{FF2B5EF4-FFF2-40B4-BE49-F238E27FC236}">
                <a16:creationId xmlns:a16="http://schemas.microsoft.com/office/drawing/2014/main" id="{83C1A865-1CD1-294E-9FD2-825C71FC751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79353" y="1645418"/>
            <a:ext cx="5716299" cy="4287224"/>
          </a:xfrm>
          <a:prstGeom prst="rect">
            <a:avLst/>
          </a:prstGeom>
          <a:ln w="12700">
            <a:solidFill>
              <a:schemeClr val="tx1"/>
            </a:solidFill>
          </a:ln>
        </p:spPr>
      </p:pic>
      <p:sp>
        <p:nvSpPr>
          <p:cNvPr id="8" name="TextBox 7">
            <a:extLst>
              <a:ext uri="{FF2B5EF4-FFF2-40B4-BE49-F238E27FC236}">
                <a16:creationId xmlns:a16="http://schemas.microsoft.com/office/drawing/2014/main" id="{1F114350-92DA-3D41-B8D3-BD31413E71C6}"/>
              </a:ext>
            </a:extLst>
          </p:cNvPr>
          <p:cNvSpPr txBox="1"/>
          <p:nvPr/>
        </p:nvSpPr>
        <p:spPr>
          <a:xfrm>
            <a:off x="-114300" y="6488668"/>
            <a:ext cx="4975978" cy="369332"/>
          </a:xfrm>
          <a:prstGeom prst="rect">
            <a:avLst/>
          </a:prstGeom>
          <a:noFill/>
        </p:spPr>
        <p:txBody>
          <a:bodyPr wrap="none" rtlCol="0">
            <a:spAutoFit/>
          </a:bodyPr>
          <a:lstStyle/>
          <a:p>
            <a:r>
              <a:rPr lang="en-US" dirty="0" err="1"/>
              <a:t>www.loc.gov</a:t>
            </a:r>
            <a:r>
              <a:rPr lang="en-US" dirty="0"/>
              <a:t>/resource/rbc0001.2015pennell17897</a:t>
            </a:r>
          </a:p>
        </p:txBody>
      </p:sp>
    </p:spTree>
    <p:extLst>
      <p:ext uri="{BB962C8B-B14F-4D97-AF65-F5344CB8AC3E}">
        <p14:creationId xmlns:p14="http://schemas.microsoft.com/office/powerpoint/2010/main" val="21728636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04C278-4384-F17E-967F-9107B9D8B5F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343400" y="1866353"/>
            <a:ext cx="4502895" cy="3162164"/>
          </a:xfrm>
          <a:prstGeom prst="rect">
            <a:avLst/>
          </a:prstGeom>
          <a:solidFill>
            <a:schemeClr val="tx1"/>
          </a:solidFill>
        </p:spPr>
      </p:pic>
      <p:sp>
        <p:nvSpPr>
          <p:cNvPr id="7" name="Oval 6">
            <a:extLst>
              <a:ext uri="{FF2B5EF4-FFF2-40B4-BE49-F238E27FC236}">
                <a16:creationId xmlns:a16="http://schemas.microsoft.com/office/drawing/2014/main" id="{BBBBB258-BC19-4E7D-7B48-18F93EA705BA}"/>
              </a:ext>
            </a:extLst>
          </p:cNvPr>
          <p:cNvSpPr/>
          <p:nvPr/>
        </p:nvSpPr>
        <p:spPr>
          <a:xfrm>
            <a:off x="5711313" y="1934383"/>
            <a:ext cx="346587" cy="396546"/>
          </a:xfrm>
          <a:prstGeom prst="ellipse">
            <a:avLst/>
          </a:prstGeom>
          <a:solidFill>
            <a:schemeClr val="bg2">
              <a:lumMod val="60000"/>
              <a:lumOff val="40000"/>
              <a:alpha val="50196"/>
            </a:scheme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a:extLst>
              <a:ext uri="{FF2B5EF4-FFF2-40B4-BE49-F238E27FC236}">
                <a16:creationId xmlns:a16="http://schemas.microsoft.com/office/drawing/2014/main" id="{143C406A-157F-15BC-A244-A58C3AEB0733}"/>
              </a:ext>
            </a:extLst>
          </p:cNvPr>
          <p:cNvSpPr/>
          <p:nvPr/>
        </p:nvSpPr>
        <p:spPr>
          <a:xfrm rot="5400000">
            <a:off x="6261225" y="2674161"/>
            <a:ext cx="563383" cy="1206238"/>
          </a:xfrm>
          <a:custGeom>
            <a:avLst/>
            <a:gdLst>
              <a:gd name="connsiteX0" fmla="*/ 0 w 788853"/>
              <a:gd name="connsiteY0" fmla="*/ 796413 h 1592826"/>
              <a:gd name="connsiteX1" fmla="*/ 394427 w 788853"/>
              <a:gd name="connsiteY1" fmla="*/ 0 h 1592826"/>
              <a:gd name="connsiteX2" fmla="*/ 788854 w 788853"/>
              <a:gd name="connsiteY2" fmla="*/ 796413 h 1592826"/>
              <a:gd name="connsiteX3" fmla="*/ 394427 w 788853"/>
              <a:gd name="connsiteY3" fmla="*/ 1592826 h 1592826"/>
              <a:gd name="connsiteX4" fmla="*/ 0 w 788853"/>
              <a:gd name="connsiteY4" fmla="*/ 796413 h 1592826"/>
              <a:gd name="connsiteX0" fmla="*/ 0 w 514537"/>
              <a:gd name="connsiteY0" fmla="*/ 797301 h 1594356"/>
              <a:gd name="connsiteX1" fmla="*/ 394427 w 514537"/>
              <a:gd name="connsiteY1" fmla="*/ 888 h 1594356"/>
              <a:gd name="connsiteX2" fmla="*/ 514537 w 514537"/>
              <a:gd name="connsiteY2" fmla="*/ 687573 h 1594356"/>
              <a:gd name="connsiteX3" fmla="*/ 394427 w 514537"/>
              <a:gd name="connsiteY3" fmla="*/ 1593714 h 1594356"/>
              <a:gd name="connsiteX4" fmla="*/ 0 w 514537"/>
              <a:gd name="connsiteY4" fmla="*/ 797301 h 1594356"/>
              <a:gd name="connsiteX0" fmla="*/ 0 w 641907"/>
              <a:gd name="connsiteY0" fmla="*/ 797088 h 1594143"/>
              <a:gd name="connsiteX1" fmla="*/ 394427 w 641907"/>
              <a:gd name="connsiteY1" fmla="*/ 675 h 1594143"/>
              <a:gd name="connsiteX2" fmla="*/ 514537 w 641907"/>
              <a:gd name="connsiteY2" fmla="*/ 687360 h 1594143"/>
              <a:gd name="connsiteX3" fmla="*/ 394427 w 641907"/>
              <a:gd name="connsiteY3" fmla="*/ 1593501 h 1594143"/>
              <a:gd name="connsiteX4" fmla="*/ 0 w 641907"/>
              <a:gd name="connsiteY4" fmla="*/ 797088 h 1594143"/>
              <a:gd name="connsiteX0" fmla="*/ 0 w 516349"/>
              <a:gd name="connsiteY0" fmla="*/ 796889 h 1593454"/>
              <a:gd name="connsiteX1" fmla="*/ 394427 w 516349"/>
              <a:gd name="connsiteY1" fmla="*/ 476 h 1593454"/>
              <a:gd name="connsiteX2" fmla="*/ 514537 w 516349"/>
              <a:gd name="connsiteY2" fmla="*/ 687161 h 1593454"/>
              <a:gd name="connsiteX3" fmla="*/ 404616 w 516349"/>
              <a:gd name="connsiteY3" fmla="*/ 862961 h 1593454"/>
              <a:gd name="connsiteX4" fmla="*/ 394427 w 516349"/>
              <a:gd name="connsiteY4" fmla="*/ 1593302 h 1593454"/>
              <a:gd name="connsiteX5" fmla="*/ 0 w 516349"/>
              <a:gd name="connsiteY5" fmla="*/ 796889 h 1593454"/>
              <a:gd name="connsiteX0" fmla="*/ 0 w 597907"/>
              <a:gd name="connsiteY0" fmla="*/ 803394 h 1599959"/>
              <a:gd name="connsiteX1" fmla="*/ 394427 w 597907"/>
              <a:gd name="connsiteY1" fmla="*/ 6981 h 1599959"/>
              <a:gd name="connsiteX2" fmla="*/ 596836 w 597907"/>
              <a:gd name="connsiteY2" fmla="*/ 455922 h 1599959"/>
              <a:gd name="connsiteX3" fmla="*/ 404616 w 597907"/>
              <a:gd name="connsiteY3" fmla="*/ 869466 h 1599959"/>
              <a:gd name="connsiteX4" fmla="*/ 394427 w 597907"/>
              <a:gd name="connsiteY4" fmla="*/ 1599807 h 1599959"/>
              <a:gd name="connsiteX5" fmla="*/ 0 w 597907"/>
              <a:gd name="connsiteY5" fmla="*/ 803394 h 1599959"/>
              <a:gd name="connsiteX0" fmla="*/ 0 w 638673"/>
              <a:gd name="connsiteY0" fmla="*/ 803394 h 1599959"/>
              <a:gd name="connsiteX1" fmla="*/ 394427 w 638673"/>
              <a:gd name="connsiteY1" fmla="*/ 6981 h 1599959"/>
              <a:gd name="connsiteX2" fmla="*/ 596836 w 638673"/>
              <a:gd name="connsiteY2" fmla="*/ 455922 h 1599959"/>
              <a:gd name="connsiteX3" fmla="*/ 404616 w 638673"/>
              <a:gd name="connsiteY3" fmla="*/ 869466 h 1599959"/>
              <a:gd name="connsiteX4" fmla="*/ 394427 w 638673"/>
              <a:gd name="connsiteY4" fmla="*/ 1599807 h 1599959"/>
              <a:gd name="connsiteX5" fmla="*/ 0 w 638673"/>
              <a:gd name="connsiteY5" fmla="*/ 803394 h 1599959"/>
              <a:gd name="connsiteX0" fmla="*/ 0 w 688699"/>
              <a:gd name="connsiteY0" fmla="*/ 803898 h 1600463"/>
              <a:gd name="connsiteX1" fmla="*/ 394427 w 688699"/>
              <a:gd name="connsiteY1" fmla="*/ 7485 h 1600463"/>
              <a:gd name="connsiteX2" fmla="*/ 651700 w 688699"/>
              <a:gd name="connsiteY2" fmla="*/ 447282 h 1600463"/>
              <a:gd name="connsiteX3" fmla="*/ 404616 w 688699"/>
              <a:gd name="connsiteY3" fmla="*/ 869970 h 1600463"/>
              <a:gd name="connsiteX4" fmla="*/ 394427 w 688699"/>
              <a:gd name="connsiteY4" fmla="*/ 1600311 h 1600463"/>
              <a:gd name="connsiteX5" fmla="*/ 0 w 688699"/>
              <a:gd name="connsiteY5" fmla="*/ 803898 h 1600463"/>
              <a:gd name="connsiteX0" fmla="*/ 0 w 748292"/>
              <a:gd name="connsiteY0" fmla="*/ 803898 h 1600463"/>
              <a:gd name="connsiteX1" fmla="*/ 394427 w 748292"/>
              <a:gd name="connsiteY1" fmla="*/ 7485 h 1600463"/>
              <a:gd name="connsiteX2" fmla="*/ 715708 w 748292"/>
              <a:gd name="connsiteY2" fmla="*/ 447282 h 1600463"/>
              <a:gd name="connsiteX3" fmla="*/ 404616 w 748292"/>
              <a:gd name="connsiteY3" fmla="*/ 869970 h 1600463"/>
              <a:gd name="connsiteX4" fmla="*/ 394427 w 748292"/>
              <a:gd name="connsiteY4" fmla="*/ 1600311 h 1600463"/>
              <a:gd name="connsiteX5" fmla="*/ 0 w 748292"/>
              <a:gd name="connsiteY5" fmla="*/ 803898 h 1600463"/>
              <a:gd name="connsiteX0" fmla="*/ 390 w 745381"/>
              <a:gd name="connsiteY0" fmla="*/ 798207 h 1594772"/>
              <a:gd name="connsiteX1" fmla="*/ 322713 w 745381"/>
              <a:gd name="connsiteY1" fmla="*/ 306496 h 1594772"/>
              <a:gd name="connsiteX2" fmla="*/ 394817 w 745381"/>
              <a:gd name="connsiteY2" fmla="*/ 1794 h 1594772"/>
              <a:gd name="connsiteX3" fmla="*/ 716098 w 745381"/>
              <a:gd name="connsiteY3" fmla="*/ 441591 h 1594772"/>
              <a:gd name="connsiteX4" fmla="*/ 405006 w 745381"/>
              <a:gd name="connsiteY4" fmla="*/ 864279 h 1594772"/>
              <a:gd name="connsiteX5" fmla="*/ 394817 w 745381"/>
              <a:gd name="connsiteY5" fmla="*/ 1594620 h 1594772"/>
              <a:gd name="connsiteX6" fmla="*/ 390 w 745381"/>
              <a:gd name="connsiteY6" fmla="*/ 798207 h 1594772"/>
              <a:gd name="connsiteX0" fmla="*/ 390 w 751177"/>
              <a:gd name="connsiteY0" fmla="*/ 807277 h 1603842"/>
              <a:gd name="connsiteX1" fmla="*/ 322713 w 751177"/>
              <a:gd name="connsiteY1" fmla="*/ 315566 h 1603842"/>
              <a:gd name="connsiteX2" fmla="*/ 477116 w 751177"/>
              <a:gd name="connsiteY2" fmla="*/ 1719 h 1603842"/>
              <a:gd name="connsiteX3" fmla="*/ 716098 w 751177"/>
              <a:gd name="connsiteY3" fmla="*/ 450661 h 1603842"/>
              <a:gd name="connsiteX4" fmla="*/ 405006 w 751177"/>
              <a:gd name="connsiteY4" fmla="*/ 873349 h 1603842"/>
              <a:gd name="connsiteX5" fmla="*/ 394817 w 751177"/>
              <a:gd name="connsiteY5" fmla="*/ 1603690 h 1603842"/>
              <a:gd name="connsiteX6" fmla="*/ 390 w 751177"/>
              <a:gd name="connsiteY6" fmla="*/ 807277 h 160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177" h="1603842">
                <a:moveTo>
                  <a:pt x="390" y="807277"/>
                </a:moveTo>
                <a:cubicBezTo>
                  <a:pt x="-11627" y="592590"/>
                  <a:pt x="256975" y="448301"/>
                  <a:pt x="322713" y="315566"/>
                </a:cubicBezTo>
                <a:cubicBezTo>
                  <a:pt x="388451" y="182831"/>
                  <a:pt x="411552" y="-20797"/>
                  <a:pt x="477116" y="1719"/>
                </a:cubicBezTo>
                <a:cubicBezTo>
                  <a:pt x="542680" y="24235"/>
                  <a:pt x="854608" y="259669"/>
                  <a:pt x="716098" y="450661"/>
                </a:cubicBezTo>
                <a:cubicBezTo>
                  <a:pt x="733036" y="641653"/>
                  <a:pt x="425024" y="722326"/>
                  <a:pt x="405006" y="873349"/>
                </a:cubicBezTo>
                <a:cubicBezTo>
                  <a:pt x="384988" y="1024372"/>
                  <a:pt x="462253" y="1614702"/>
                  <a:pt x="394817" y="1603690"/>
                </a:cubicBezTo>
                <a:cubicBezTo>
                  <a:pt x="327381" y="1592678"/>
                  <a:pt x="12407" y="1021964"/>
                  <a:pt x="390" y="807277"/>
                </a:cubicBezTo>
                <a:close/>
              </a:path>
            </a:pathLst>
          </a:custGeom>
          <a:solidFill>
            <a:srgbClr val="B000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4" name="Oval 13">
            <a:extLst>
              <a:ext uri="{FF2B5EF4-FFF2-40B4-BE49-F238E27FC236}">
                <a16:creationId xmlns:a16="http://schemas.microsoft.com/office/drawing/2014/main" id="{1E14185D-AE7F-5B15-12CD-656FF908EC49}"/>
              </a:ext>
            </a:extLst>
          </p:cNvPr>
          <p:cNvSpPr/>
          <p:nvPr/>
        </p:nvSpPr>
        <p:spPr>
          <a:xfrm>
            <a:off x="4398707" y="2299771"/>
            <a:ext cx="346587" cy="396546"/>
          </a:xfrm>
          <a:prstGeom prst="ellipse">
            <a:avLst/>
          </a:prstGeom>
          <a:solidFill>
            <a:srgbClr val="5BD18A">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a:t>
            </a:r>
          </a:p>
        </p:txBody>
      </p:sp>
      <p:sp>
        <p:nvSpPr>
          <p:cNvPr id="5" name="Oval 4">
            <a:extLst>
              <a:ext uri="{FF2B5EF4-FFF2-40B4-BE49-F238E27FC236}">
                <a16:creationId xmlns:a16="http://schemas.microsoft.com/office/drawing/2014/main" id="{466E7473-FC0C-85CB-361B-BF8976350B20}"/>
              </a:ext>
            </a:extLst>
          </p:cNvPr>
          <p:cNvSpPr/>
          <p:nvPr/>
        </p:nvSpPr>
        <p:spPr>
          <a:xfrm>
            <a:off x="4343400" y="2041967"/>
            <a:ext cx="346587" cy="396546"/>
          </a:xfrm>
          <a:prstGeom prst="ellipse">
            <a:avLst/>
          </a:prstGeom>
          <a:solidFill>
            <a:srgbClr val="00DDEE">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Oval 14">
            <a:extLst>
              <a:ext uri="{FF2B5EF4-FFF2-40B4-BE49-F238E27FC236}">
                <a16:creationId xmlns:a16="http://schemas.microsoft.com/office/drawing/2014/main" id="{A1046409-71B9-4367-FAA4-B161586F7AF6}"/>
              </a:ext>
            </a:extLst>
          </p:cNvPr>
          <p:cNvSpPr/>
          <p:nvPr/>
        </p:nvSpPr>
        <p:spPr>
          <a:xfrm>
            <a:off x="5538020" y="2659909"/>
            <a:ext cx="346587" cy="396546"/>
          </a:xfrm>
          <a:prstGeom prst="ellipse">
            <a:avLst/>
          </a:prstGeom>
          <a:solidFill>
            <a:srgbClr val="99D0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Oval 5">
            <a:extLst>
              <a:ext uri="{FF2B5EF4-FFF2-40B4-BE49-F238E27FC236}">
                <a16:creationId xmlns:a16="http://schemas.microsoft.com/office/drawing/2014/main" id="{59430490-6126-1EE9-3B7A-2D3638B21974}"/>
              </a:ext>
            </a:extLst>
          </p:cNvPr>
          <p:cNvSpPr/>
          <p:nvPr/>
        </p:nvSpPr>
        <p:spPr>
          <a:xfrm>
            <a:off x="5593326" y="2760950"/>
            <a:ext cx="346587" cy="396546"/>
          </a:xfrm>
          <a:prstGeom prst="ellipse">
            <a:avLst/>
          </a:prstGeom>
          <a:solidFill>
            <a:srgbClr val="53D1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31" name="Group 30">
            <a:extLst>
              <a:ext uri="{FF2B5EF4-FFF2-40B4-BE49-F238E27FC236}">
                <a16:creationId xmlns:a16="http://schemas.microsoft.com/office/drawing/2014/main" id="{6DA0B73E-B25D-24FE-C876-4541BBDD0187}"/>
              </a:ext>
            </a:extLst>
          </p:cNvPr>
          <p:cNvGrpSpPr/>
          <p:nvPr/>
        </p:nvGrpSpPr>
        <p:grpSpPr>
          <a:xfrm>
            <a:off x="7650810" y="1829484"/>
            <a:ext cx="698621" cy="3127523"/>
            <a:chOff x="10201080" y="1296311"/>
            <a:chExt cx="931494" cy="4170031"/>
          </a:xfrm>
        </p:grpSpPr>
        <p:sp>
          <p:nvSpPr>
            <p:cNvPr id="12" name="Oval 11">
              <a:extLst>
                <a:ext uri="{FF2B5EF4-FFF2-40B4-BE49-F238E27FC236}">
                  <a16:creationId xmlns:a16="http://schemas.microsoft.com/office/drawing/2014/main" id="{18E01247-B0E8-3D35-B0E5-C5721C9CB4B8}"/>
                </a:ext>
              </a:extLst>
            </p:cNvPr>
            <p:cNvSpPr/>
            <p:nvPr/>
          </p:nvSpPr>
          <p:spPr>
            <a:xfrm>
              <a:off x="10670458" y="1296311"/>
              <a:ext cx="462116" cy="528728"/>
            </a:xfrm>
            <a:prstGeom prst="ellipse">
              <a:avLst/>
            </a:prstGeom>
            <a:solidFill>
              <a:schemeClr val="accent4">
                <a:alpha val="50196"/>
              </a:scheme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F043BB31-2D7E-F091-B6ED-C4C86FF1706A}"/>
                </a:ext>
              </a:extLst>
            </p:cNvPr>
            <p:cNvSpPr/>
            <p:nvPr/>
          </p:nvSpPr>
          <p:spPr>
            <a:xfrm rot="19740527">
              <a:off x="10201080" y="3069103"/>
              <a:ext cx="672805" cy="2397239"/>
            </a:xfrm>
            <a:custGeom>
              <a:avLst/>
              <a:gdLst>
                <a:gd name="connsiteX0" fmla="*/ 0 w 442347"/>
                <a:gd name="connsiteY0" fmla="*/ 836752 h 1673503"/>
                <a:gd name="connsiteX1" fmla="*/ 221174 w 442347"/>
                <a:gd name="connsiteY1" fmla="*/ 0 h 1673503"/>
                <a:gd name="connsiteX2" fmla="*/ 442348 w 442347"/>
                <a:gd name="connsiteY2" fmla="*/ 836752 h 1673503"/>
                <a:gd name="connsiteX3" fmla="*/ 221174 w 442347"/>
                <a:gd name="connsiteY3" fmla="*/ 1673504 h 1673503"/>
                <a:gd name="connsiteX4" fmla="*/ 0 w 442347"/>
                <a:gd name="connsiteY4" fmla="*/ 836752 h 1673503"/>
                <a:gd name="connsiteX0" fmla="*/ 12146 w 454494"/>
                <a:gd name="connsiteY0" fmla="*/ 945018 h 1781770"/>
                <a:gd name="connsiteX1" fmla="*/ 106349 w 454494"/>
                <a:gd name="connsiteY1" fmla="*/ 0 h 1781770"/>
                <a:gd name="connsiteX2" fmla="*/ 454494 w 454494"/>
                <a:gd name="connsiteY2" fmla="*/ 945018 h 1781770"/>
                <a:gd name="connsiteX3" fmla="*/ 233320 w 454494"/>
                <a:gd name="connsiteY3" fmla="*/ 1781770 h 1781770"/>
                <a:gd name="connsiteX4" fmla="*/ 12146 w 454494"/>
                <a:gd name="connsiteY4" fmla="*/ 945018 h 1781770"/>
                <a:gd name="connsiteX0" fmla="*/ 148988 w 352944"/>
                <a:gd name="connsiteY0" fmla="*/ 885662 h 1782078"/>
                <a:gd name="connsiteX1" fmla="*/ 4799 w 352944"/>
                <a:gd name="connsiteY1" fmla="*/ 121 h 1782078"/>
                <a:gd name="connsiteX2" fmla="*/ 352944 w 352944"/>
                <a:gd name="connsiteY2" fmla="*/ 945139 h 1782078"/>
                <a:gd name="connsiteX3" fmla="*/ 131770 w 352944"/>
                <a:gd name="connsiteY3" fmla="*/ 1781891 h 1782078"/>
                <a:gd name="connsiteX4" fmla="*/ 148988 w 352944"/>
                <a:gd name="connsiteY4" fmla="*/ 885662 h 1782078"/>
                <a:gd name="connsiteX0" fmla="*/ 147093 w 351049"/>
                <a:gd name="connsiteY0" fmla="*/ 885648 h 1782064"/>
                <a:gd name="connsiteX1" fmla="*/ 2904 w 351049"/>
                <a:gd name="connsiteY1" fmla="*/ 107 h 1782064"/>
                <a:gd name="connsiteX2" fmla="*/ 351049 w 351049"/>
                <a:gd name="connsiteY2" fmla="*/ 945125 h 1782064"/>
                <a:gd name="connsiteX3" fmla="*/ 129875 w 351049"/>
                <a:gd name="connsiteY3" fmla="*/ 1781877 h 1782064"/>
                <a:gd name="connsiteX4" fmla="*/ 147093 w 351049"/>
                <a:gd name="connsiteY4" fmla="*/ 885648 h 1782064"/>
                <a:gd name="connsiteX0" fmla="*/ 241655 w 445611"/>
                <a:gd name="connsiteY0" fmla="*/ 885680 h 2257046"/>
                <a:gd name="connsiteX1" fmla="*/ 97466 w 445611"/>
                <a:gd name="connsiteY1" fmla="*/ 139 h 2257046"/>
                <a:gd name="connsiteX2" fmla="*/ 445611 w 445611"/>
                <a:gd name="connsiteY2" fmla="*/ 945157 h 2257046"/>
                <a:gd name="connsiteX3" fmla="*/ 3095 w 445611"/>
                <a:gd name="connsiteY3" fmla="*/ 2256962 h 2257046"/>
                <a:gd name="connsiteX4" fmla="*/ 241655 w 445611"/>
                <a:gd name="connsiteY4" fmla="*/ 885680 h 2257046"/>
                <a:gd name="connsiteX0" fmla="*/ 315840 w 519796"/>
                <a:gd name="connsiteY0" fmla="*/ 885663 h 2287663"/>
                <a:gd name="connsiteX1" fmla="*/ 171651 w 519796"/>
                <a:gd name="connsiteY1" fmla="*/ 122 h 2287663"/>
                <a:gd name="connsiteX2" fmla="*/ 519796 w 519796"/>
                <a:gd name="connsiteY2" fmla="*/ 945140 h 2287663"/>
                <a:gd name="connsiteX3" fmla="*/ 77280 w 519796"/>
                <a:gd name="connsiteY3" fmla="*/ 2256945 h 2287663"/>
                <a:gd name="connsiteX4" fmla="*/ 21863 w 519796"/>
                <a:gd name="connsiteY4" fmla="*/ 1791663 h 2287663"/>
                <a:gd name="connsiteX5" fmla="*/ 315840 w 519796"/>
                <a:gd name="connsiteY5" fmla="*/ 885663 h 2287663"/>
                <a:gd name="connsiteX0" fmla="*/ 316701 w 541068"/>
                <a:gd name="connsiteY0" fmla="*/ 885544 h 2290382"/>
                <a:gd name="connsiteX1" fmla="*/ 172512 w 541068"/>
                <a:gd name="connsiteY1" fmla="*/ 3 h 2290382"/>
                <a:gd name="connsiteX2" fmla="*/ 541068 w 541068"/>
                <a:gd name="connsiteY2" fmla="*/ 893281 h 2290382"/>
                <a:gd name="connsiteX3" fmla="*/ 78141 w 541068"/>
                <a:gd name="connsiteY3" fmla="*/ 2256826 h 2290382"/>
                <a:gd name="connsiteX4" fmla="*/ 22724 w 541068"/>
                <a:gd name="connsiteY4" fmla="*/ 1791544 h 2290382"/>
                <a:gd name="connsiteX5" fmla="*/ 316701 w 541068"/>
                <a:gd name="connsiteY5" fmla="*/ 885544 h 2290382"/>
                <a:gd name="connsiteX0" fmla="*/ 316701 w 559223"/>
                <a:gd name="connsiteY0" fmla="*/ 913800 h 2318638"/>
                <a:gd name="connsiteX1" fmla="*/ 172512 w 559223"/>
                <a:gd name="connsiteY1" fmla="*/ 28259 h 2318638"/>
                <a:gd name="connsiteX2" fmla="*/ 465687 w 559223"/>
                <a:gd name="connsiteY2" fmla="*/ 283192 h 2318638"/>
                <a:gd name="connsiteX3" fmla="*/ 541068 w 559223"/>
                <a:gd name="connsiteY3" fmla="*/ 921537 h 2318638"/>
                <a:gd name="connsiteX4" fmla="*/ 78141 w 559223"/>
                <a:gd name="connsiteY4" fmla="*/ 2285082 h 2318638"/>
                <a:gd name="connsiteX5" fmla="*/ 22724 w 559223"/>
                <a:gd name="connsiteY5" fmla="*/ 1819800 h 2318638"/>
                <a:gd name="connsiteX6" fmla="*/ 316701 w 559223"/>
                <a:gd name="connsiteY6" fmla="*/ 913800 h 2318638"/>
                <a:gd name="connsiteX0" fmla="*/ 320292 w 633648"/>
                <a:gd name="connsiteY0" fmla="*/ 913800 h 2316053"/>
                <a:gd name="connsiteX1" fmla="*/ 176103 w 633648"/>
                <a:gd name="connsiteY1" fmla="*/ 28259 h 2316053"/>
                <a:gd name="connsiteX2" fmla="*/ 469278 w 633648"/>
                <a:gd name="connsiteY2" fmla="*/ 283192 h 2316053"/>
                <a:gd name="connsiteX3" fmla="*/ 623046 w 633648"/>
                <a:gd name="connsiteY3" fmla="*/ 968620 h 2316053"/>
                <a:gd name="connsiteX4" fmla="*/ 81732 w 633648"/>
                <a:gd name="connsiteY4" fmla="*/ 2285082 h 2316053"/>
                <a:gd name="connsiteX5" fmla="*/ 26315 w 633648"/>
                <a:gd name="connsiteY5" fmla="*/ 1819800 h 2316053"/>
                <a:gd name="connsiteX6" fmla="*/ 320292 w 633648"/>
                <a:gd name="connsiteY6" fmla="*/ 913800 h 2316053"/>
                <a:gd name="connsiteX0" fmla="*/ 299215 w 612571"/>
                <a:gd name="connsiteY0" fmla="*/ 913800 h 2269372"/>
                <a:gd name="connsiteX1" fmla="*/ 155026 w 612571"/>
                <a:gd name="connsiteY1" fmla="*/ 28259 h 2269372"/>
                <a:gd name="connsiteX2" fmla="*/ 448201 w 612571"/>
                <a:gd name="connsiteY2" fmla="*/ 283192 h 2269372"/>
                <a:gd name="connsiteX3" fmla="*/ 601969 w 612571"/>
                <a:gd name="connsiteY3" fmla="*/ 968620 h 2269372"/>
                <a:gd name="connsiteX4" fmla="*/ 261406 w 612571"/>
                <a:gd name="connsiteY4" fmla="*/ 2234997 h 2269372"/>
                <a:gd name="connsiteX5" fmla="*/ 5238 w 612571"/>
                <a:gd name="connsiteY5" fmla="*/ 1819800 h 2269372"/>
                <a:gd name="connsiteX6" fmla="*/ 299215 w 612571"/>
                <a:gd name="connsiteY6" fmla="*/ 913800 h 2269372"/>
                <a:gd name="connsiteX0" fmla="*/ 299451 w 671947"/>
                <a:gd name="connsiteY0" fmla="*/ 913800 h 2268409"/>
                <a:gd name="connsiteX1" fmla="*/ 155262 w 671947"/>
                <a:gd name="connsiteY1" fmla="*/ 28259 h 2268409"/>
                <a:gd name="connsiteX2" fmla="*/ 448437 w 671947"/>
                <a:gd name="connsiteY2" fmla="*/ 283192 h 2268409"/>
                <a:gd name="connsiteX3" fmla="*/ 664019 w 671947"/>
                <a:gd name="connsiteY3" fmla="*/ 985236 h 2268409"/>
                <a:gd name="connsiteX4" fmla="*/ 261642 w 671947"/>
                <a:gd name="connsiteY4" fmla="*/ 2234997 h 2268409"/>
                <a:gd name="connsiteX5" fmla="*/ 5474 w 671947"/>
                <a:gd name="connsiteY5" fmla="*/ 1819800 h 2268409"/>
                <a:gd name="connsiteX6" fmla="*/ 299451 w 671947"/>
                <a:gd name="connsiteY6" fmla="*/ 913800 h 2268409"/>
                <a:gd name="connsiteX0" fmla="*/ 346999 w 671947"/>
                <a:gd name="connsiteY0" fmla="*/ 802680 h 2262064"/>
                <a:gd name="connsiteX1" fmla="*/ 155262 w 671947"/>
                <a:gd name="connsiteY1" fmla="*/ 21914 h 2262064"/>
                <a:gd name="connsiteX2" fmla="*/ 448437 w 671947"/>
                <a:gd name="connsiteY2" fmla="*/ 276847 h 2262064"/>
                <a:gd name="connsiteX3" fmla="*/ 664019 w 671947"/>
                <a:gd name="connsiteY3" fmla="*/ 978891 h 2262064"/>
                <a:gd name="connsiteX4" fmla="*/ 261642 w 671947"/>
                <a:gd name="connsiteY4" fmla="*/ 2228652 h 2262064"/>
                <a:gd name="connsiteX5" fmla="*/ 5474 w 671947"/>
                <a:gd name="connsiteY5" fmla="*/ 1813455 h 2262064"/>
                <a:gd name="connsiteX6" fmla="*/ 346999 w 671947"/>
                <a:gd name="connsiteY6" fmla="*/ 802680 h 2262064"/>
                <a:gd name="connsiteX0" fmla="*/ 348433 w 673381"/>
                <a:gd name="connsiteY0" fmla="*/ 802680 h 2255813"/>
                <a:gd name="connsiteX1" fmla="*/ 156696 w 673381"/>
                <a:gd name="connsiteY1" fmla="*/ 21914 h 2255813"/>
                <a:gd name="connsiteX2" fmla="*/ 449871 w 673381"/>
                <a:gd name="connsiteY2" fmla="*/ 276847 h 2255813"/>
                <a:gd name="connsiteX3" fmla="*/ 665453 w 673381"/>
                <a:gd name="connsiteY3" fmla="*/ 978891 h 2255813"/>
                <a:gd name="connsiteX4" fmla="*/ 263076 w 673381"/>
                <a:gd name="connsiteY4" fmla="*/ 2228652 h 2255813"/>
                <a:gd name="connsiteX5" fmla="*/ 6908 w 673381"/>
                <a:gd name="connsiteY5" fmla="*/ 1813455 h 2255813"/>
                <a:gd name="connsiteX6" fmla="*/ 85091 w 673381"/>
                <a:gd name="connsiteY6" fmla="*/ 1449862 h 2255813"/>
                <a:gd name="connsiteX7" fmla="*/ 348433 w 673381"/>
                <a:gd name="connsiteY7" fmla="*/ 802680 h 2255813"/>
                <a:gd name="connsiteX0" fmla="*/ 346510 w 671458"/>
                <a:gd name="connsiteY0" fmla="*/ 802680 h 2255813"/>
                <a:gd name="connsiteX1" fmla="*/ 154773 w 671458"/>
                <a:gd name="connsiteY1" fmla="*/ 21914 h 2255813"/>
                <a:gd name="connsiteX2" fmla="*/ 447948 w 671458"/>
                <a:gd name="connsiteY2" fmla="*/ 276847 h 2255813"/>
                <a:gd name="connsiteX3" fmla="*/ 663530 w 671458"/>
                <a:gd name="connsiteY3" fmla="*/ 978891 h 2255813"/>
                <a:gd name="connsiteX4" fmla="*/ 261153 w 671458"/>
                <a:gd name="connsiteY4" fmla="*/ 2228652 h 2255813"/>
                <a:gd name="connsiteX5" fmla="*/ 4985 w 671458"/>
                <a:gd name="connsiteY5" fmla="*/ 1813455 h 2255813"/>
                <a:gd name="connsiteX6" fmla="*/ 83168 w 671458"/>
                <a:gd name="connsiteY6" fmla="*/ 1449862 h 2255813"/>
                <a:gd name="connsiteX7" fmla="*/ 295618 w 671458"/>
                <a:gd name="connsiteY7" fmla="*/ 1349736 h 2255813"/>
                <a:gd name="connsiteX8" fmla="*/ 346510 w 671458"/>
                <a:gd name="connsiteY8" fmla="*/ 802680 h 2255813"/>
                <a:gd name="connsiteX0" fmla="*/ 346510 w 671458"/>
                <a:gd name="connsiteY0" fmla="*/ 802680 h 2255813"/>
                <a:gd name="connsiteX1" fmla="*/ 154773 w 671458"/>
                <a:gd name="connsiteY1" fmla="*/ 21914 h 2255813"/>
                <a:gd name="connsiteX2" fmla="*/ 447948 w 671458"/>
                <a:gd name="connsiteY2" fmla="*/ 276847 h 2255813"/>
                <a:gd name="connsiteX3" fmla="*/ 663530 w 671458"/>
                <a:gd name="connsiteY3" fmla="*/ 978891 h 2255813"/>
                <a:gd name="connsiteX4" fmla="*/ 261153 w 671458"/>
                <a:gd name="connsiteY4" fmla="*/ 2228652 h 2255813"/>
                <a:gd name="connsiteX5" fmla="*/ 4985 w 671458"/>
                <a:gd name="connsiteY5" fmla="*/ 1813455 h 2255813"/>
                <a:gd name="connsiteX6" fmla="*/ 83168 w 671458"/>
                <a:gd name="connsiteY6" fmla="*/ 1449862 h 2255813"/>
                <a:gd name="connsiteX7" fmla="*/ 295618 w 671458"/>
                <a:gd name="connsiteY7" fmla="*/ 1349736 h 2255813"/>
                <a:gd name="connsiteX8" fmla="*/ 346510 w 671458"/>
                <a:gd name="connsiteY8" fmla="*/ 802680 h 2255813"/>
                <a:gd name="connsiteX0" fmla="*/ 345417 w 670365"/>
                <a:gd name="connsiteY0" fmla="*/ 802680 h 2255813"/>
                <a:gd name="connsiteX1" fmla="*/ 153680 w 670365"/>
                <a:gd name="connsiteY1" fmla="*/ 21914 h 2255813"/>
                <a:gd name="connsiteX2" fmla="*/ 446855 w 670365"/>
                <a:gd name="connsiteY2" fmla="*/ 276847 h 2255813"/>
                <a:gd name="connsiteX3" fmla="*/ 662437 w 670365"/>
                <a:gd name="connsiteY3" fmla="*/ 978891 h 2255813"/>
                <a:gd name="connsiteX4" fmla="*/ 260060 w 670365"/>
                <a:gd name="connsiteY4" fmla="*/ 2228652 h 2255813"/>
                <a:gd name="connsiteX5" fmla="*/ 3892 w 670365"/>
                <a:gd name="connsiteY5" fmla="*/ 1813455 h 2255813"/>
                <a:gd name="connsiteX6" fmla="*/ 108671 w 670365"/>
                <a:gd name="connsiteY6" fmla="*/ 1575261 h 2255813"/>
                <a:gd name="connsiteX7" fmla="*/ 294525 w 670365"/>
                <a:gd name="connsiteY7" fmla="*/ 1349736 h 2255813"/>
                <a:gd name="connsiteX8" fmla="*/ 345417 w 670365"/>
                <a:gd name="connsiteY8" fmla="*/ 802680 h 2255813"/>
                <a:gd name="connsiteX0" fmla="*/ 345417 w 670365"/>
                <a:gd name="connsiteY0" fmla="*/ 802680 h 2255813"/>
                <a:gd name="connsiteX1" fmla="*/ 153680 w 670365"/>
                <a:gd name="connsiteY1" fmla="*/ 21914 h 2255813"/>
                <a:gd name="connsiteX2" fmla="*/ 446855 w 670365"/>
                <a:gd name="connsiteY2" fmla="*/ 276847 h 2255813"/>
                <a:gd name="connsiteX3" fmla="*/ 662437 w 670365"/>
                <a:gd name="connsiteY3" fmla="*/ 978891 h 2255813"/>
                <a:gd name="connsiteX4" fmla="*/ 260060 w 670365"/>
                <a:gd name="connsiteY4" fmla="*/ 2228652 h 2255813"/>
                <a:gd name="connsiteX5" fmla="*/ 3892 w 670365"/>
                <a:gd name="connsiteY5" fmla="*/ 1813455 h 2255813"/>
                <a:gd name="connsiteX6" fmla="*/ 108671 w 670365"/>
                <a:gd name="connsiteY6" fmla="*/ 1575261 h 2255813"/>
                <a:gd name="connsiteX7" fmla="*/ 294525 w 670365"/>
                <a:gd name="connsiteY7" fmla="*/ 1349736 h 2255813"/>
                <a:gd name="connsiteX8" fmla="*/ 285262 w 670365"/>
                <a:gd name="connsiteY8" fmla="*/ 1063556 h 2255813"/>
                <a:gd name="connsiteX9" fmla="*/ 345417 w 670365"/>
                <a:gd name="connsiteY9" fmla="*/ 802680 h 2255813"/>
                <a:gd name="connsiteX0" fmla="*/ 347857 w 672805"/>
                <a:gd name="connsiteY0" fmla="*/ 802680 h 2254989"/>
                <a:gd name="connsiteX1" fmla="*/ 156120 w 672805"/>
                <a:gd name="connsiteY1" fmla="*/ 21914 h 2254989"/>
                <a:gd name="connsiteX2" fmla="*/ 449295 w 672805"/>
                <a:gd name="connsiteY2" fmla="*/ 276847 h 2254989"/>
                <a:gd name="connsiteX3" fmla="*/ 664877 w 672805"/>
                <a:gd name="connsiteY3" fmla="*/ 978891 h 2254989"/>
                <a:gd name="connsiteX4" fmla="*/ 262500 w 672805"/>
                <a:gd name="connsiteY4" fmla="*/ 2228652 h 2254989"/>
                <a:gd name="connsiteX5" fmla="*/ 6332 w 672805"/>
                <a:gd name="connsiteY5" fmla="*/ 1813455 h 2254989"/>
                <a:gd name="connsiteX6" fmla="*/ 75398 w 672805"/>
                <a:gd name="connsiteY6" fmla="*/ 1573764 h 2254989"/>
                <a:gd name="connsiteX7" fmla="*/ 111111 w 672805"/>
                <a:gd name="connsiteY7" fmla="*/ 1575261 h 2254989"/>
                <a:gd name="connsiteX8" fmla="*/ 296965 w 672805"/>
                <a:gd name="connsiteY8" fmla="*/ 1349736 h 2254989"/>
                <a:gd name="connsiteX9" fmla="*/ 287702 w 672805"/>
                <a:gd name="connsiteY9" fmla="*/ 1063556 h 2254989"/>
                <a:gd name="connsiteX10" fmla="*/ 347857 w 672805"/>
                <a:gd name="connsiteY10" fmla="*/ 802680 h 2254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2805" h="2254989">
                  <a:moveTo>
                    <a:pt x="347857" y="802680"/>
                  </a:moveTo>
                  <a:cubicBezTo>
                    <a:pt x="325927" y="629073"/>
                    <a:pt x="139214" y="109553"/>
                    <a:pt x="156120" y="21914"/>
                  </a:cubicBezTo>
                  <a:cubicBezTo>
                    <a:pt x="173026" y="-65725"/>
                    <a:pt x="387869" y="127967"/>
                    <a:pt x="449295" y="276847"/>
                  </a:cubicBezTo>
                  <a:cubicBezTo>
                    <a:pt x="510721" y="425727"/>
                    <a:pt x="715352" y="650986"/>
                    <a:pt x="664877" y="978891"/>
                  </a:cubicBezTo>
                  <a:cubicBezTo>
                    <a:pt x="614402" y="1306796"/>
                    <a:pt x="372257" y="2089558"/>
                    <a:pt x="262500" y="2228652"/>
                  </a:cubicBezTo>
                  <a:cubicBezTo>
                    <a:pt x="152743" y="2367746"/>
                    <a:pt x="35633" y="1915505"/>
                    <a:pt x="6332" y="1813455"/>
                  </a:cubicBezTo>
                  <a:cubicBezTo>
                    <a:pt x="-22969" y="1711405"/>
                    <a:pt x="57935" y="1613463"/>
                    <a:pt x="75398" y="1573764"/>
                  </a:cubicBezTo>
                  <a:cubicBezTo>
                    <a:pt x="92861" y="1534065"/>
                    <a:pt x="76066" y="1619697"/>
                    <a:pt x="111111" y="1575261"/>
                  </a:cubicBezTo>
                  <a:cubicBezTo>
                    <a:pt x="146156" y="1530825"/>
                    <a:pt x="259953" y="1435754"/>
                    <a:pt x="296965" y="1349736"/>
                  </a:cubicBezTo>
                  <a:cubicBezTo>
                    <a:pt x="333977" y="1263718"/>
                    <a:pt x="279220" y="1154732"/>
                    <a:pt x="287702" y="1063556"/>
                  </a:cubicBezTo>
                  <a:cubicBezTo>
                    <a:pt x="296184" y="972380"/>
                    <a:pt x="369787" y="976287"/>
                    <a:pt x="347857" y="802680"/>
                  </a:cubicBezTo>
                  <a:close/>
                </a:path>
              </a:pathLst>
            </a:custGeom>
            <a:solidFill>
              <a:srgbClr val="1E3EA9">
                <a:alpha val="60000"/>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Oval 18">
              <a:extLst>
                <a:ext uri="{FF2B5EF4-FFF2-40B4-BE49-F238E27FC236}">
                  <a16:creationId xmlns:a16="http://schemas.microsoft.com/office/drawing/2014/main" id="{EB705E36-9FCA-79D4-DC1E-2C92E6A4AF2E}"/>
                </a:ext>
              </a:extLst>
            </p:cNvPr>
            <p:cNvSpPr/>
            <p:nvPr/>
          </p:nvSpPr>
          <p:spPr>
            <a:xfrm rot="19517710">
              <a:off x="10573321" y="2152082"/>
              <a:ext cx="468407" cy="694404"/>
            </a:xfrm>
            <a:prstGeom prst="ellipse">
              <a:avLst/>
            </a:prstGeom>
            <a:solidFill>
              <a:srgbClr val="EB32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Oval 12">
              <a:extLst>
                <a:ext uri="{FF2B5EF4-FFF2-40B4-BE49-F238E27FC236}">
                  <a16:creationId xmlns:a16="http://schemas.microsoft.com/office/drawing/2014/main" id="{16E99273-7095-15B5-1DEF-5F3B6143D893}"/>
                </a:ext>
              </a:extLst>
            </p:cNvPr>
            <p:cNvSpPr/>
            <p:nvPr/>
          </p:nvSpPr>
          <p:spPr>
            <a:xfrm rot="21262000">
              <a:off x="10732584" y="2635607"/>
              <a:ext cx="353150" cy="840250"/>
            </a:xfrm>
            <a:custGeom>
              <a:avLst/>
              <a:gdLst>
                <a:gd name="connsiteX0" fmla="*/ 0 w 438348"/>
                <a:gd name="connsiteY0" fmla="*/ 411725 h 823449"/>
                <a:gd name="connsiteX1" fmla="*/ 219174 w 438348"/>
                <a:gd name="connsiteY1" fmla="*/ 0 h 823449"/>
                <a:gd name="connsiteX2" fmla="*/ 438348 w 438348"/>
                <a:gd name="connsiteY2" fmla="*/ 411725 h 823449"/>
                <a:gd name="connsiteX3" fmla="*/ 219174 w 438348"/>
                <a:gd name="connsiteY3" fmla="*/ 823450 h 823449"/>
                <a:gd name="connsiteX4" fmla="*/ 0 w 438348"/>
                <a:gd name="connsiteY4" fmla="*/ 411725 h 823449"/>
                <a:gd name="connsiteX0" fmla="*/ 0 w 444145"/>
                <a:gd name="connsiteY0" fmla="*/ 413268 h 824993"/>
                <a:gd name="connsiteX1" fmla="*/ 219174 w 444145"/>
                <a:gd name="connsiteY1" fmla="*/ 1543 h 824993"/>
                <a:gd name="connsiteX2" fmla="*/ 328043 w 444145"/>
                <a:gd name="connsiteY2" fmla="*/ 278082 h 824993"/>
                <a:gd name="connsiteX3" fmla="*/ 438348 w 444145"/>
                <a:gd name="connsiteY3" fmla="*/ 413268 h 824993"/>
                <a:gd name="connsiteX4" fmla="*/ 219174 w 444145"/>
                <a:gd name="connsiteY4" fmla="*/ 824993 h 824993"/>
                <a:gd name="connsiteX5" fmla="*/ 0 w 444145"/>
                <a:gd name="connsiteY5" fmla="*/ 413268 h 824993"/>
                <a:gd name="connsiteX0" fmla="*/ 0 w 363594"/>
                <a:gd name="connsiteY0" fmla="*/ 413268 h 825888"/>
                <a:gd name="connsiteX1" fmla="*/ 219174 w 363594"/>
                <a:gd name="connsiteY1" fmla="*/ 1543 h 825888"/>
                <a:gd name="connsiteX2" fmla="*/ 328043 w 363594"/>
                <a:gd name="connsiteY2" fmla="*/ 278082 h 825888"/>
                <a:gd name="connsiteX3" fmla="*/ 345678 w 363594"/>
                <a:gd name="connsiteY3" fmla="*/ 514388 h 825888"/>
                <a:gd name="connsiteX4" fmla="*/ 219174 w 363594"/>
                <a:gd name="connsiteY4" fmla="*/ 824993 h 825888"/>
                <a:gd name="connsiteX5" fmla="*/ 0 w 363594"/>
                <a:gd name="connsiteY5" fmla="*/ 413268 h 825888"/>
                <a:gd name="connsiteX0" fmla="*/ 0 w 353150"/>
                <a:gd name="connsiteY0" fmla="*/ 413268 h 840250"/>
                <a:gd name="connsiteX1" fmla="*/ 219174 w 353150"/>
                <a:gd name="connsiteY1" fmla="*/ 1543 h 840250"/>
                <a:gd name="connsiteX2" fmla="*/ 328043 w 353150"/>
                <a:gd name="connsiteY2" fmla="*/ 278082 h 840250"/>
                <a:gd name="connsiteX3" fmla="*/ 345678 w 353150"/>
                <a:gd name="connsiteY3" fmla="*/ 514388 h 840250"/>
                <a:gd name="connsiteX4" fmla="*/ 338660 w 353150"/>
                <a:gd name="connsiteY4" fmla="*/ 729359 h 840250"/>
                <a:gd name="connsiteX5" fmla="*/ 219174 w 353150"/>
                <a:gd name="connsiteY5" fmla="*/ 824993 h 840250"/>
                <a:gd name="connsiteX6" fmla="*/ 0 w 353150"/>
                <a:gd name="connsiteY6" fmla="*/ 413268 h 8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3150" h="840250">
                  <a:moveTo>
                    <a:pt x="0" y="413268"/>
                  </a:moveTo>
                  <a:cubicBezTo>
                    <a:pt x="0" y="185879"/>
                    <a:pt x="164500" y="24074"/>
                    <a:pt x="219174" y="1543"/>
                  </a:cubicBezTo>
                  <a:cubicBezTo>
                    <a:pt x="273848" y="-20988"/>
                    <a:pt x="291514" y="209461"/>
                    <a:pt x="328043" y="278082"/>
                  </a:cubicBezTo>
                  <a:cubicBezTo>
                    <a:pt x="364572" y="346703"/>
                    <a:pt x="352410" y="446139"/>
                    <a:pt x="345678" y="514388"/>
                  </a:cubicBezTo>
                  <a:cubicBezTo>
                    <a:pt x="338946" y="582637"/>
                    <a:pt x="359744" y="677592"/>
                    <a:pt x="338660" y="729359"/>
                  </a:cubicBezTo>
                  <a:cubicBezTo>
                    <a:pt x="317576" y="781126"/>
                    <a:pt x="275617" y="877675"/>
                    <a:pt x="219174" y="824993"/>
                  </a:cubicBezTo>
                  <a:cubicBezTo>
                    <a:pt x="162731" y="772311"/>
                    <a:pt x="0" y="640657"/>
                    <a:pt x="0" y="413268"/>
                  </a:cubicBezTo>
                  <a:close/>
                </a:path>
              </a:pathLst>
            </a:custGeom>
            <a:solidFill>
              <a:srgbClr val="EF6F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id="{EEA85E34-6EE7-2B94-83C5-C6A80F054353}"/>
                </a:ext>
              </a:extLst>
            </p:cNvPr>
            <p:cNvSpPr/>
            <p:nvPr/>
          </p:nvSpPr>
          <p:spPr>
            <a:xfrm rot="20718127">
              <a:off x="10402899" y="4157089"/>
              <a:ext cx="330801" cy="769451"/>
            </a:xfrm>
            <a:custGeom>
              <a:avLst/>
              <a:gdLst>
                <a:gd name="connsiteX0" fmla="*/ 0 w 383448"/>
                <a:gd name="connsiteY0" fmla="*/ 265858 h 531716"/>
                <a:gd name="connsiteX1" fmla="*/ 191724 w 383448"/>
                <a:gd name="connsiteY1" fmla="*/ 0 h 531716"/>
                <a:gd name="connsiteX2" fmla="*/ 383448 w 383448"/>
                <a:gd name="connsiteY2" fmla="*/ 265858 h 531716"/>
                <a:gd name="connsiteX3" fmla="*/ 191724 w 383448"/>
                <a:gd name="connsiteY3" fmla="*/ 531716 h 531716"/>
                <a:gd name="connsiteX4" fmla="*/ 0 w 383448"/>
                <a:gd name="connsiteY4" fmla="*/ 265858 h 531716"/>
                <a:gd name="connsiteX0" fmla="*/ 0 w 285019"/>
                <a:gd name="connsiteY0" fmla="*/ 290704 h 531940"/>
                <a:gd name="connsiteX1" fmla="*/ 93295 w 285019"/>
                <a:gd name="connsiteY1" fmla="*/ 100 h 531940"/>
                <a:gd name="connsiteX2" fmla="*/ 285019 w 285019"/>
                <a:gd name="connsiteY2" fmla="*/ 265958 h 531940"/>
                <a:gd name="connsiteX3" fmla="*/ 93295 w 285019"/>
                <a:gd name="connsiteY3" fmla="*/ 531816 h 531940"/>
                <a:gd name="connsiteX4" fmla="*/ 0 w 285019"/>
                <a:gd name="connsiteY4" fmla="*/ 290704 h 531940"/>
                <a:gd name="connsiteX0" fmla="*/ 0 w 325180"/>
                <a:gd name="connsiteY0" fmla="*/ 347421 h 534700"/>
                <a:gd name="connsiteX1" fmla="*/ 133456 w 325180"/>
                <a:gd name="connsiteY1" fmla="*/ 941 h 534700"/>
                <a:gd name="connsiteX2" fmla="*/ 325180 w 325180"/>
                <a:gd name="connsiteY2" fmla="*/ 266799 h 534700"/>
                <a:gd name="connsiteX3" fmla="*/ 133456 w 325180"/>
                <a:gd name="connsiteY3" fmla="*/ 532657 h 534700"/>
                <a:gd name="connsiteX4" fmla="*/ 0 w 325180"/>
                <a:gd name="connsiteY4" fmla="*/ 347421 h 53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80" h="534700">
                  <a:moveTo>
                    <a:pt x="0" y="347421"/>
                  </a:moveTo>
                  <a:cubicBezTo>
                    <a:pt x="0" y="200592"/>
                    <a:pt x="79259" y="14378"/>
                    <a:pt x="133456" y="941"/>
                  </a:cubicBezTo>
                  <a:cubicBezTo>
                    <a:pt x="187653" y="-12496"/>
                    <a:pt x="325180" y="119970"/>
                    <a:pt x="325180" y="266799"/>
                  </a:cubicBezTo>
                  <a:cubicBezTo>
                    <a:pt x="325180" y="413628"/>
                    <a:pt x="187653" y="519220"/>
                    <a:pt x="133456" y="532657"/>
                  </a:cubicBezTo>
                  <a:cubicBezTo>
                    <a:pt x="79259" y="546094"/>
                    <a:pt x="0" y="494250"/>
                    <a:pt x="0" y="347421"/>
                  </a:cubicBezTo>
                  <a:close/>
                </a:path>
              </a:pathLst>
            </a:custGeom>
            <a:solidFill>
              <a:srgbClr val="3F7BD7">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grpSp>
      <p:pic>
        <p:nvPicPr>
          <p:cNvPr id="32" name="Picture 31">
            <a:extLst>
              <a:ext uri="{FF2B5EF4-FFF2-40B4-BE49-F238E27FC236}">
                <a16:creationId xmlns:a16="http://schemas.microsoft.com/office/drawing/2014/main" id="{5824EF10-F3E5-6E18-8BB5-83EA6017A15B}"/>
              </a:ext>
            </a:extLst>
          </p:cNvPr>
          <p:cNvPicPr>
            <a:picLocks noChangeAspect="1"/>
          </p:cNvPicPr>
          <p:nvPr/>
        </p:nvPicPr>
        <p:blipFill>
          <a:blip r:embed="rId4"/>
          <a:stretch>
            <a:fillRect/>
          </a:stretch>
        </p:blipFill>
        <p:spPr>
          <a:xfrm>
            <a:off x="153811" y="1763270"/>
            <a:ext cx="4491107" cy="3368330"/>
          </a:xfrm>
          <a:prstGeom prst="rect">
            <a:avLst/>
          </a:prstGeom>
          <a:solidFill>
            <a:schemeClr val="tx1"/>
          </a:solidFill>
        </p:spPr>
      </p:pic>
      <p:sp>
        <p:nvSpPr>
          <p:cNvPr id="2" name="Title 24">
            <a:extLst>
              <a:ext uri="{FF2B5EF4-FFF2-40B4-BE49-F238E27FC236}">
                <a16:creationId xmlns:a16="http://schemas.microsoft.com/office/drawing/2014/main" id="{B67E28E6-586E-0587-7CA2-279B99E8C7B3}"/>
              </a:ext>
            </a:extLst>
          </p:cNvPr>
          <p:cNvSpPr txBox="1">
            <a:spLocks/>
          </p:cNvSpPr>
          <p:nvPr/>
        </p:nvSpPr>
        <p:spPr>
          <a:xfrm>
            <a:off x="1618045" y="785039"/>
            <a:ext cx="5797296" cy="891540"/>
          </a:xfrm>
          <a:prstGeom prst="rect">
            <a:avLst/>
          </a:prstGeom>
        </p:spPr>
        <p:txBody>
          <a:bodyPr>
            <a:normAutofit fontScale="97500"/>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700" dirty="0">
                <a:solidFill>
                  <a:schemeClr val="tx1"/>
                </a:solidFill>
              </a:rPr>
              <a:t>Results</a:t>
            </a:r>
          </a:p>
        </p:txBody>
      </p:sp>
    </p:spTree>
    <p:extLst>
      <p:ext uri="{BB962C8B-B14F-4D97-AF65-F5344CB8AC3E}">
        <p14:creationId xmlns:p14="http://schemas.microsoft.com/office/powerpoint/2010/main" val="1047336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9DF8B4-3ECA-CB12-1896-F5DD89D765E9}"/>
              </a:ext>
            </a:extLst>
          </p:cNvPr>
          <p:cNvGrpSpPr/>
          <p:nvPr/>
        </p:nvGrpSpPr>
        <p:grpSpPr>
          <a:xfrm>
            <a:off x="5423749" y="4823829"/>
            <a:ext cx="3401126" cy="1638743"/>
            <a:chOff x="5439761" y="4231310"/>
            <a:chExt cx="4534835" cy="2184991"/>
          </a:xfrm>
        </p:grpSpPr>
        <p:grpSp>
          <p:nvGrpSpPr>
            <p:cNvPr id="30" name="Group 29">
              <a:extLst>
                <a:ext uri="{FF2B5EF4-FFF2-40B4-BE49-F238E27FC236}">
                  <a16:creationId xmlns:a16="http://schemas.microsoft.com/office/drawing/2014/main" id="{A91D9D6A-771F-DF2B-AF0B-76FEDD2C7D6B}"/>
                </a:ext>
              </a:extLst>
            </p:cNvPr>
            <p:cNvGrpSpPr/>
            <p:nvPr/>
          </p:nvGrpSpPr>
          <p:grpSpPr>
            <a:xfrm>
              <a:off x="8452676" y="5965848"/>
              <a:ext cx="1521920" cy="408558"/>
              <a:chOff x="10044718" y="6149559"/>
              <a:chExt cx="1521920" cy="408558"/>
            </a:xfrm>
          </p:grpSpPr>
          <p:sp>
            <p:nvSpPr>
              <p:cNvPr id="28" name="Left Bracket 27">
                <a:extLst>
                  <a:ext uri="{FF2B5EF4-FFF2-40B4-BE49-F238E27FC236}">
                    <a16:creationId xmlns:a16="http://schemas.microsoft.com/office/drawing/2014/main" id="{F777C769-E7BC-D9AC-0064-2527BEE72C93}"/>
                  </a:ext>
                </a:extLst>
              </p:cNvPr>
              <p:cNvSpPr/>
              <p:nvPr/>
            </p:nvSpPr>
            <p:spPr>
              <a:xfrm rot="16200000">
                <a:off x="10727123" y="5718603"/>
                <a:ext cx="157109" cy="1521920"/>
              </a:xfrm>
              <a:prstGeom prst="leftBracket">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29" name="TextBox 28">
                <a:extLst>
                  <a:ext uri="{FF2B5EF4-FFF2-40B4-BE49-F238E27FC236}">
                    <a16:creationId xmlns:a16="http://schemas.microsoft.com/office/drawing/2014/main" id="{37BC4C7C-7B13-E6AF-E5A2-35FCB0D7B9F8}"/>
                  </a:ext>
                </a:extLst>
              </p:cNvPr>
              <p:cNvSpPr txBox="1"/>
              <p:nvPr/>
            </p:nvSpPr>
            <p:spPr>
              <a:xfrm>
                <a:off x="10487321" y="6149559"/>
                <a:ext cx="703612" cy="400110"/>
              </a:xfrm>
              <a:prstGeom prst="rect">
                <a:avLst/>
              </a:prstGeom>
              <a:noFill/>
            </p:spPr>
            <p:txBody>
              <a:bodyPr wrap="none" rtlCol="0">
                <a:spAutoFit/>
              </a:bodyPr>
              <a:lstStyle/>
              <a:p>
                <a:r>
                  <a:rPr lang="en-US" sz="1350" dirty="0"/>
                  <a:t>5 cm</a:t>
                </a:r>
              </a:p>
            </p:txBody>
          </p:sp>
        </p:grpSp>
        <p:pic>
          <p:nvPicPr>
            <p:cNvPr id="2" name="Picture 1">
              <a:extLst>
                <a:ext uri="{FF2B5EF4-FFF2-40B4-BE49-F238E27FC236}">
                  <a16:creationId xmlns:a16="http://schemas.microsoft.com/office/drawing/2014/main" id="{A15BBEE5-2824-A59D-5E05-BCCD66A114D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552562" y="4621120"/>
              <a:ext cx="2002513" cy="1642637"/>
            </a:xfrm>
            <a:prstGeom prst="rect">
              <a:avLst/>
            </a:prstGeom>
          </p:spPr>
        </p:pic>
        <p:pic>
          <p:nvPicPr>
            <p:cNvPr id="4" name="Picture 3">
              <a:extLst>
                <a:ext uri="{FF2B5EF4-FFF2-40B4-BE49-F238E27FC236}">
                  <a16:creationId xmlns:a16="http://schemas.microsoft.com/office/drawing/2014/main" id="{576DBDF1-693B-CBB9-959E-A0039D240D5D}"/>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5439761" y="4231310"/>
              <a:ext cx="1284230" cy="2184991"/>
            </a:xfrm>
            <a:prstGeom prst="rect">
              <a:avLst/>
            </a:prstGeom>
          </p:spPr>
        </p:pic>
      </p:grpSp>
      <p:pic>
        <p:nvPicPr>
          <p:cNvPr id="14" name="Picture 13">
            <a:extLst>
              <a:ext uri="{FF2B5EF4-FFF2-40B4-BE49-F238E27FC236}">
                <a16:creationId xmlns:a16="http://schemas.microsoft.com/office/drawing/2014/main" id="{DAD082BA-446B-96F5-6815-7BD58FB8EF16}"/>
              </a:ext>
            </a:extLst>
          </p:cNvPr>
          <p:cNvPicPr>
            <a:picLocks noChangeAspect="1"/>
          </p:cNvPicPr>
          <p:nvPr/>
        </p:nvPicPr>
        <p:blipFill>
          <a:blip r:embed="rId5"/>
          <a:stretch>
            <a:fillRect/>
          </a:stretch>
        </p:blipFill>
        <p:spPr>
          <a:xfrm>
            <a:off x="247940" y="1712720"/>
            <a:ext cx="4848287" cy="3636215"/>
          </a:xfrm>
          <a:prstGeom prst="rect">
            <a:avLst/>
          </a:prstGeom>
          <a:solidFill>
            <a:schemeClr val="tx1"/>
          </a:solidFill>
        </p:spPr>
      </p:pic>
      <p:grpSp>
        <p:nvGrpSpPr>
          <p:cNvPr id="5" name="Group 4">
            <a:extLst>
              <a:ext uri="{FF2B5EF4-FFF2-40B4-BE49-F238E27FC236}">
                <a16:creationId xmlns:a16="http://schemas.microsoft.com/office/drawing/2014/main" id="{1001D982-608D-F566-9DE1-FF714BE3B348}"/>
              </a:ext>
            </a:extLst>
          </p:cNvPr>
          <p:cNvGrpSpPr>
            <a:grpSpLocks noChangeAspect="1"/>
          </p:cNvGrpSpPr>
          <p:nvPr/>
        </p:nvGrpSpPr>
        <p:grpSpPr>
          <a:xfrm>
            <a:off x="4928888" y="1810222"/>
            <a:ext cx="3746090" cy="2807867"/>
            <a:chOff x="5791200" y="896557"/>
            <a:chExt cx="4011561" cy="3006849"/>
          </a:xfrm>
          <a:solidFill>
            <a:schemeClr val="tx1"/>
          </a:solidFill>
        </p:grpSpPr>
        <p:sp>
          <p:nvSpPr>
            <p:cNvPr id="10" name="Oval 9">
              <a:extLst>
                <a:ext uri="{FF2B5EF4-FFF2-40B4-BE49-F238E27FC236}">
                  <a16:creationId xmlns:a16="http://schemas.microsoft.com/office/drawing/2014/main" id="{857483AC-C13F-1388-469A-D8461618EF0E}"/>
                </a:ext>
              </a:extLst>
            </p:cNvPr>
            <p:cNvSpPr/>
            <p:nvPr/>
          </p:nvSpPr>
          <p:spPr>
            <a:xfrm>
              <a:off x="5791200" y="1130709"/>
              <a:ext cx="462116" cy="528728"/>
            </a:xfrm>
            <a:prstGeom prst="ellipse">
              <a:avLst/>
            </a:pr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Picture 5">
              <a:extLst>
                <a:ext uri="{FF2B5EF4-FFF2-40B4-BE49-F238E27FC236}">
                  <a16:creationId xmlns:a16="http://schemas.microsoft.com/office/drawing/2014/main" id="{F5A7F39B-DA95-3125-A344-F5980E5C0F3F}"/>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5791200" y="896557"/>
              <a:ext cx="4011561" cy="3006849"/>
            </a:xfrm>
            <a:prstGeom prst="rect">
              <a:avLst/>
            </a:prstGeom>
            <a:grpFill/>
            <a:ln w="28575">
              <a:solidFill>
                <a:schemeClr val="tx1"/>
              </a:solidFill>
            </a:ln>
          </p:spPr>
        </p:pic>
        <p:sp>
          <p:nvSpPr>
            <p:cNvPr id="7" name="Oval 6">
              <a:extLst>
                <a:ext uri="{FF2B5EF4-FFF2-40B4-BE49-F238E27FC236}">
                  <a16:creationId xmlns:a16="http://schemas.microsoft.com/office/drawing/2014/main" id="{A5CBE190-A4AC-58F4-F3EA-E4E1248BEE42}"/>
                </a:ext>
              </a:extLst>
            </p:cNvPr>
            <p:cNvSpPr/>
            <p:nvPr/>
          </p:nvSpPr>
          <p:spPr>
            <a:xfrm>
              <a:off x="7615084" y="987263"/>
              <a:ext cx="462116" cy="528728"/>
            </a:xfrm>
            <a:prstGeom prst="ellipse">
              <a:avLst/>
            </a:pr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a:extLst>
                <a:ext uri="{FF2B5EF4-FFF2-40B4-BE49-F238E27FC236}">
                  <a16:creationId xmlns:a16="http://schemas.microsoft.com/office/drawing/2014/main" id="{A340CE2C-9772-8A6F-BD9E-D5FBE04A1A8C}"/>
                </a:ext>
              </a:extLst>
            </p:cNvPr>
            <p:cNvSpPr/>
            <p:nvPr/>
          </p:nvSpPr>
          <p:spPr>
            <a:xfrm rot="5400000">
              <a:off x="8348300" y="1973633"/>
              <a:ext cx="751177" cy="1608317"/>
            </a:xfrm>
            <a:custGeom>
              <a:avLst/>
              <a:gdLst>
                <a:gd name="connsiteX0" fmla="*/ 0 w 788853"/>
                <a:gd name="connsiteY0" fmla="*/ 796413 h 1592826"/>
                <a:gd name="connsiteX1" fmla="*/ 394427 w 788853"/>
                <a:gd name="connsiteY1" fmla="*/ 0 h 1592826"/>
                <a:gd name="connsiteX2" fmla="*/ 788854 w 788853"/>
                <a:gd name="connsiteY2" fmla="*/ 796413 h 1592826"/>
                <a:gd name="connsiteX3" fmla="*/ 394427 w 788853"/>
                <a:gd name="connsiteY3" fmla="*/ 1592826 h 1592826"/>
                <a:gd name="connsiteX4" fmla="*/ 0 w 788853"/>
                <a:gd name="connsiteY4" fmla="*/ 796413 h 1592826"/>
                <a:gd name="connsiteX0" fmla="*/ 0 w 514537"/>
                <a:gd name="connsiteY0" fmla="*/ 797301 h 1594356"/>
                <a:gd name="connsiteX1" fmla="*/ 394427 w 514537"/>
                <a:gd name="connsiteY1" fmla="*/ 888 h 1594356"/>
                <a:gd name="connsiteX2" fmla="*/ 514537 w 514537"/>
                <a:gd name="connsiteY2" fmla="*/ 687573 h 1594356"/>
                <a:gd name="connsiteX3" fmla="*/ 394427 w 514537"/>
                <a:gd name="connsiteY3" fmla="*/ 1593714 h 1594356"/>
                <a:gd name="connsiteX4" fmla="*/ 0 w 514537"/>
                <a:gd name="connsiteY4" fmla="*/ 797301 h 1594356"/>
                <a:gd name="connsiteX0" fmla="*/ 0 w 641907"/>
                <a:gd name="connsiteY0" fmla="*/ 797088 h 1594143"/>
                <a:gd name="connsiteX1" fmla="*/ 394427 w 641907"/>
                <a:gd name="connsiteY1" fmla="*/ 675 h 1594143"/>
                <a:gd name="connsiteX2" fmla="*/ 514537 w 641907"/>
                <a:gd name="connsiteY2" fmla="*/ 687360 h 1594143"/>
                <a:gd name="connsiteX3" fmla="*/ 394427 w 641907"/>
                <a:gd name="connsiteY3" fmla="*/ 1593501 h 1594143"/>
                <a:gd name="connsiteX4" fmla="*/ 0 w 641907"/>
                <a:gd name="connsiteY4" fmla="*/ 797088 h 1594143"/>
                <a:gd name="connsiteX0" fmla="*/ 0 w 516349"/>
                <a:gd name="connsiteY0" fmla="*/ 796889 h 1593454"/>
                <a:gd name="connsiteX1" fmla="*/ 394427 w 516349"/>
                <a:gd name="connsiteY1" fmla="*/ 476 h 1593454"/>
                <a:gd name="connsiteX2" fmla="*/ 514537 w 516349"/>
                <a:gd name="connsiteY2" fmla="*/ 687161 h 1593454"/>
                <a:gd name="connsiteX3" fmla="*/ 404616 w 516349"/>
                <a:gd name="connsiteY3" fmla="*/ 862961 h 1593454"/>
                <a:gd name="connsiteX4" fmla="*/ 394427 w 516349"/>
                <a:gd name="connsiteY4" fmla="*/ 1593302 h 1593454"/>
                <a:gd name="connsiteX5" fmla="*/ 0 w 516349"/>
                <a:gd name="connsiteY5" fmla="*/ 796889 h 1593454"/>
                <a:gd name="connsiteX0" fmla="*/ 0 w 597907"/>
                <a:gd name="connsiteY0" fmla="*/ 803394 h 1599959"/>
                <a:gd name="connsiteX1" fmla="*/ 394427 w 597907"/>
                <a:gd name="connsiteY1" fmla="*/ 6981 h 1599959"/>
                <a:gd name="connsiteX2" fmla="*/ 596836 w 597907"/>
                <a:gd name="connsiteY2" fmla="*/ 455922 h 1599959"/>
                <a:gd name="connsiteX3" fmla="*/ 404616 w 597907"/>
                <a:gd name="connsiteY3" fmla="*/ 869466 h 1599959"/>
                <a:gd name="connsiteX4" fmla="*/ 394427 w 597907"/>
                <a:gd name="connsiteY4" fmla="*/ 1599807 h 1599959"/>
                <a:gd name="connsiteX5" fmla="*/ 0 w 597907"/>
                <a:gd name="connsiteY5" fmla="*/ 803394 h 1599959"/>
                <a:gd name="connsiteX0" fmla="*/ 0 w 638673"/>
                <a:gd name="connsiteY0" fmla="*/ 803394 h 1599959"/>
                <a:gd name="connsiteX1" fmla="*/ 394427 w 638673"/>
                <a:gd name="connsiteY1" fmla="*/ 6981 h 1599959"/>
                <a:gd name="connsiteX2" fmla="*/ 596836 w 638673"/>
                <a:gd name="connsiteY2" fmla="*/ 455922 h 1599959"/>
                <a:gd name="connsiteX3" fmla="*/ 404616 w 638673"/>
                <a:gd name="connsiteY3" fmla="*/ 869466 h 1599959"/>
                <a:gd name="connsiteX4" fmla="*/ 394427 w 638673"/>
                <a:gd name="connsiteY4" fmla="*/ 1599807 h 1599959"/>
                <a:gd name="connsiteX5" fmla="*/ 0 w 638673"/>
                <a:gd name="connsiteY5" fmla="*/ 803394 h 1599959"/>
                <a:gd name="connsiteX0" fmla="*/ 0 w 688699"/>
                <a:gd name="connsiteY0" fmla="*/ 803898 h 1600463"/>
                <a:gd name="connsiteX1" fmla="*/ 394427 w 688699"/>
                <a:gd name="connsiteY1" fmla="*/ 7485 h 1600463"/>
                <a:gd name="connsiteX2" fmla="*/ 651700 w 688699"/>
                <a:gd name="connsiteY2" fmla="*/ 447282 h 1600463"/>
                <a:gd name="connsiteX3" fmla="*/ 404616 w 688699"/>
                <a:gd name="connsiteY3" fmla="*/ 869970 h 1600463"/>
                <a:gd name="connsiteX4" fmla="*/ 394427 w 688699"/>
                <a:gd name="connsiteY4" fmla="*/ 1600311 h 1600463"/>
                <a:gd name="connsiteX5" fmla="*/ 0 w 688699"/>
                <a:gd name="connsiteY5" fmla="*/ 803898 h 1600463"/>
                <a:gd name="connsiteX0" fmla="*/ 0 w 748292"/>
                <a:gd name="connsiteY0" fmla="*/ 803898 h 1600463"/>
                <a:gd name="connsiteX1" fmla="*/ 394427 w 748292"/>
                <a:gd name="connsiteY1" fmla="*/ 7485 h 1600463"/>
                <a:gd name="connsiteX2" fmla="*/ 715708 w 748292"/>
                <a:gd name="connsiteY2" fmla="*/ 447282 h 1600463"/>
                <a:gd name="connsiteX3" fmla="*/ 404616 w 748292"/>
                <a:gd name="connsiteY3" fmla="*/ 869970 h 1600463"/>
                <a:gd name="connsiteX4" fmla="*/ 394427 w 748292"/>
                <a:gd name="connsiteY4" fmla="*/ 1600311 h 1600463"/>
                <a:gd name="connsiteX5" fmla="*/ 0 w 748292"/>
                <a:gd name="connsiteY5" fmla="*/ 803898 h 1600463"/>
                <a:gd name="connsiteX0" fmla="*/ 390 w 745381"/>
                <a:gd name="connsiteY0" fmla="*/ 798207 h 1594772"/>
                <a:gd name="connsiteX1" fmla="*/ 322713 w 745381"/>
                <a:gd name="connsiteY1" fmla="*/ 306496 h 1594772"/>
                <a:gd name="connsiteX2" fmla="*/ 394817 w 745381"/>
                <a:gd name="connsiteY2" fmla="*/ 1794 h 1594772"/>
                <a:gd name="connsiteX3" fmla="*/ 716098 w 745381"/>
                <a:gd name="connsiteY3" fmla="*/ 441591 h 1594772"/>
                <a:gd name="connsiteX4" fmla="*/ 405006 w 745381"/>
                <a:gd name="connsiteY4" fmla="*/ 864279 h 1594772"/>
                <a:gd name="connsiteX5" fmla="*/ 394817 w 745381"/>
                <a:gd name="connsiteY5" fmla="*/ 1594620 h 1594772"/>
                <a:gd name="connsiteX6" fmla="*/ 390 w 745381"/>
                <a:gd name="connsiteY6" fmla="*/ 798207 h 1594772"/>
                <a:gd name="connsiteX0" fmla="*/ 390 w 751177"/>
                <a:gd name="connsiteY0" fmla="*/ 807277 h 1603842"/>
                <a:gd name="connsiteX1" fmla="*/ 322713 w 751177"/>
                <a:gd name="connsiteY1" fmla="*/ 315566 h 1603842"/>
                <a:gd name="connsiteX2" fmla="*/ 477116 w 751177"/>
                <a:gd name="connsiteY2" fmla="*/ 1719 h 1603842"/>
                <a:gd name="connsiteX3" fmla="*/ 716098 w 751177"/>
                <a:gd name="connsiteY3" fmla="*/ 450661 h 1603842"/>
                <a:gd name="connsiteX4" fmla="*/ 405006 w 751177"/>
                <a:gd name="connsiteY4" fmla="*/ 873349 h 1603842"/>
                <a:gd name="connsiteX5" fmla="*/ 394817 w 751177"/>
                <a:gd name="connsiteY5" fmla="*/ 1603690 h 1603842"/>
                <a:gd name="connsiteX6" fmla="*/ 390 w 751177"/>
                <a:gd name="connsiteY6" fmla="*/ 807277 h 160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177" h="1603842">
                  <a:moveTo>
                    <a:pt x="390" y="807277"/>
                  </a:moveTo>
                  <a:cubicBezTo>
                    <a:pt x="-11627" y="592590"/>
                    <a:pt x="256975" y="448301"/>
                    <a:pt x="322713" y="315566"/>
                  </a:cubicBezTo>
                  <a:cubicBezTo>
                    <a:pt x="388451" y="182831"/>
                    <a:pt x="411552" y="-20797"/>
                    <a:pt x="477116" y="1719"/>
                  </a:cubicBezTo>
                  <a:cubicBezTo>
                    <a:pt x="542680" y="24235"/>
                    <a:pt x="854608" y="259669"/>
                    <a:pt x="716098" y="450661"/>
                  </a:cubicBezTo>
                  <a:cubicBezTo>
                    <a:pt x="733036" y="641653"/>
                    <a:pt x="425024" y="722326"/>
                    <a:pt x="405006" y="873349"/>
                  </a:cubicBezTo>
                  <a:cubicBezTo>
                    <a:pt x="384988" y="1024372"/>
                    <a:pt x="462253" y="1614702"/>
                    <a:pt x="394817" y="1603690"/>
                  </a:cubicBezTo>
                  <a:cubicBezTo>
                    <a:pt x="327381" y="1592678"/>
                    <a:pt x="12407" y="1021964"/>
                    <a:pt x="390" y="807277"/>
                  </a:cubicBezTo>
                  <a:close/>
                </a:path>
              </a:pathLst>
            </a:cu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id="{1ADAF47C-336A-753B-5E3B-8F38AE97A39A}"/>
                </a:ext>
              </a:extLst>
            </p:cNvPr>
            <p:cNvSpPr/>
            <p:nvPr/>
          </p:nvSpPr>
          <p:spPr>
            <a:xfrm>
              <a:off x="5864942" y="1474447"/>
              <a:ext cx="462116" cy="528728"/>
            </a:xfrm>
            <a:prstGeom prst="ellipse">
              <a:avLst/>
            </a:pr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a:t>
              </a:r>
            </a:p>
          </p:txBody>
        </p:sp>
        <p:sp>
          <p:nvSpPr>
            <p:cNvPr id="11" name="Oval 10">
              <a:extLst>
                <a:ext uri="{FF2B5EF4-FFF2-40B4-BE49-F238E27FC236}">
                  <a16:creationId xmlns:a16="http://schemas.microsoft.com/office/drawing/2014/main" id="{1FE363E0-7DA2-E358-BC5F-B1DADC2C71B8}"/>
                </a:ext>
              </a:extLst>
            </p:cNvPr>
            <p:cNvSpPr/>
            <p:nvPr/>
          </p:nvSpPr>
          <p:spPr>
            <a:xfrm>
              <a:off x="7384026" y="1954631"/>
              <a:ext cx="462116" cy="528728"/>
            </a:xfrm>
            <a:prstGeom prst="ellipse">
              <a:avLst/>
            </a:pr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Oval 11">
              <a:extLst>
                <a:ext uri="{FF2B5EF4-FFF2-40B4-BE49-F238E27FC236}">
                  <a16:creationId xmlns:a16="http://schemas.microsoft.com/office/drawing/2014/main" id="{C0085F48-53EB-BE32-EDDA-807E239A7657}"/>
                </a:ext>
              </a:extLst>
            </p:cNvPr>
            <p:cNvSpPr/>
            <p:nvPr/>
          </p:nvSpPr>
          <p:spPr>
            <a:xfrm>
              <a:off x="7457768" y="2089353"/>
              <a:ext cx="462116" cy="528728"/>
            </a:xfrm>
            <a:prstGeom prst="ellipse">
              <a:avLst/>
            </a:prstGeom>
            <a:grp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3" name="Circular Arrow 12">
            <a:extLst>
              <a:ext uri="{FF2B5EF4-FFF2-40B4-BE49-F238E27FC236}">
                <a16:creationId xmlns:a16="http://schemas.microsoft.com/office/drawing/2014/main" id="{3AA22E73-D5F8-B4C6-BCD5-21E347190759}"/>
              </a:ext>
            </a:extLst>
          </p:cNvPr>
          <p:cNvSpPr/>
          <p:nvPr/>
        </p:nvSpPr>
        <p:spPr>
          <a:xfrm rot="18374388">
            <a:off x="2609048" y="707984"/>
            <a:ext cx="2065749" cy="3579680"/>
          </a:xfrm>
          <a:prstGeom prst="circularArrow">
            <a:avLst>
              <a:gd name="adj1" fmla="val 5264"/>
              <a:gd name="adj2" fmla="val 684342"/>
              <a:gd name="adj3" fmla="val 9253085"/>
              <a:gd name="adj4" fmla="val 8031592"/>
              <a:gd name="adj5" fmla="val 11055"/>
            </a:avLst>
          </a:prstGeom>
          <a:solidFill>
            <a:srgbClr val="6BE0F9">
              <a:alpha val="89020"/>
            </a:srgbClr>
          </a:solidFill>
          <a:ln>
            <a:noFill/>
          </a:ln>
        </p:spPr>
        <p:style>
          <a:lnRef idx="0">
            <a:scrgbClr r="0" g="0" b="0"/>
          </a:lnRef>
          <a:fillRef idx="0">
            <a:scrgbClr r="0" g="0" b="0"/>
          </a:fillRef>
          <a:effectRef idx="0">
            <a:scrgbClr r="0" g="0" b="0"/>
          </a:effectRef>
          <a:fontRef idx="minor">
            <a:schemeClr val="lt1"/>
          </a:fontRef>
        </p:style>
        <p:txBody>
          <a:bodyPr/>
          <a:lstStyle/>
          <a:p>
            <a:endParaRPr lang="en-US" sz="1350" dirty="0">
              <a:solidFill>
                <a:srgbClr val="00FA00"/>
              </a:solidFill>
              <a:highlight>
                <a:srgbClr val="00FF00"/>
              </a:highlight>
            </a:endParaRPr>
          </a:p>
        </p:txBody>
      </p:sp>
      <p:sp>
        <p:nvSpPr>
          <p:cNvPr id="17" name="Circular Arrow 16">
            <a:extLst>
              <a:ext uri="{FF2B5EF4-FFF2-40B4-BE49-F238E27FC236}">
                <a16:creationId xmlns:a16="http://schemas.microsoft.com/office/drawing/2014/main" id="{0BE46357-9631-774F-31F5-341BCF4BE387}"/>
              </a:ext>
            </a:extLst>
          </p:cNvPr>
          <p:cNvSpPr/>
          <p:nvPr/>
        </p:nvSpPr>
        <p:spPr>
          <a:xfrm rot="16013754" flipV="1">
            <a:off x="5464901" y="474884"/>
            <a:ext cx="2417318" cy="3488221"/>
          </a:xfrm>
          <a:prstGeom prst="circularArrow">
            <a:avLst>
              <a:gd name="adj1" fmla="val 5264"/>
              <a:gd name="adj2" fmla="val 684342"/>
              <a:gd name="adj3" fmla="val 9253085"/>
              <a:gd name="adj4" fmla="val 5475842"/>
              <a:gd name="adj5" fmla="val 11055"/>
            </a:avLst>
          </a:prstGeom>
          <a:solidFill>
            <a:srgbClr val="A1EEF7">
              <a:alpha val="67843"/>
            </a:srgbClr>
          </a:solidFill>
          <a:ln>
            <a:noFill/>
          </a:ln>
        </p:spPr>
        <p:style>
          <a:lnRef idx="0">
            <a:scrgbClr r="0" g="0" b="0"/>
          </a:lnRef>
          <a:fillRef idx="0">
            <a:scrgbClr r="0" g="0" b="0"/>
          </a:fillRef>
          <a:effectRef idx="0">
            <a:scrgbClr r="0" g="0" b="0"/>
          </a:effectRef>
          <a:fontRef idx="minor">
            <a:schemeClr val="lt1"/>
          </a:fontRef>
        </p:style>
        <p:txBody>
          <a:bodyPr/>
          <a:lstStyle/>
          <a:p>
            <a:endParaRPr lang="en-US" sz="1350" dirty="0"/>
          </a:p>
        </p:txBody>
      </p:sp>
      <p:sp>
        <p:nvSpPr>
          <p:cNvPr id="18" name="TextBox 17">
            <a:extLst>
              <a:ext uri="{FF2B5EF4-FFF2-40B4-BE49-F238E27FC236}">
                <a16:creationId xmlns:a16="http://schemas.microsoft.com/office/drawing/2014/main" id="{645DDDBF-8D3E-8E1E-E890-C28FAA9BA224}"/>
              </a:ext>
            </a:extLst>
          </p:cNvPr>
          <p:cNvSpPr txBox="1"/>
          <p:nvPr/>
        </p:nvSpPr>
        <p:spPr>
          <a:xfrm>
            <a:off x="3482614" y="3237047"/>
            <a:ext cx="1619354" cy="811441"/>
          </a:xfrm>
          <a:prstGeom prst="rect">
            <a:avLst/>
          </a:prstGeom>
          <a:noFill/>
        </p:spPr>
        <p:txBody>
          <a:bodyPr wrap="none" rtlCol="0">
            <a:spAutoFit/>
          </a:bodyPr>
          <a:lstStyle/>
          <a:p>
            <a:pPr algn="ctr">
              <a:lnSpc>
                <a:spcPts val="1350"/>
              </a:lnSpc>
            </a:pPr>
            <a:r>
              <a:rPr lang="en-US" sz="1500" b="1" dirty="0">
                <a:solidFill>
                  <a:srgbClr val="6BE0F9"/>
                </a:solidFill>
              </a:rPr>
              <a:t>LMV 1: </a:t>
            </a:r>
          </a:p>
          <a:p>
            <a:pPr algn="ctr">
              <a:lnSpc>
                <a:spcPts val="1350"/>
              </a:lnSpc>
            </a:pPr>
            <a:r>
              <a:rPr lang="en-US" sz="1500" b="1" dirty="0">
                <a:solidFill>
                  <a:srgbClr val="6BE0F9"/>
                </a:solidFill>
              </a:rPr>
              <a:t>5 samples </a:t>
            </a:r>
          </a:p>
          <a:p>
            <a:pPr algn="ctr">
              <a:lnSpc>
                <a:spcPts val="1350"/>
              </a:lnSpc>
            </a:pPr>
            <a:r>
              <a:rPr lang="en-US" sz="1500" b="1" dirty="0">
                <a:solidFill>
                  <a:srgbClr val="6BE0F9"/>
                </a:solidFill>
              </a:rPr>
              <a:t>recovered from </a:t>
            </a:r>
          </a:p>
          <a:p>
            <a:pPr algn="ctr">
              <a:lnSpc>
                <a:spcPts val="1350"/>
              </a:lnSpc>
            </a:pPr>
            <a:r>
              <a:rPr lang="en-US" sz="1500" b="1" dirty="0">
                <a:solidFill>
                  <a:srgbClr val="6BE0F9"/>
                </a:solidFill>
              </a:rPr>
              <a:t>Bottle Creek</a:t>
            </a:r>
          </a:p>
        </p:txBody>
      </p:sp>
      <p:sp>
        <p:nvSpPr>
          <p:cNvPr id="3" name="Title 24">
            <a:extLst>
              <a:ext uri="{FF2B5EF4-FFF2-40B4-BE49-F238E27FC236}">
                <a16:creationId xmlns:a16="http://schemas.microsoft.com/office/drawing/2014/main" id="{594C1135-7152-35EA-0B43-3F91159AC2C9}"/>
              </a:ext>
            </a:extLst>
          </p:cNvPr>
          <p:cNvSpPr txBox="1">
            <a:spLocks/>
          </p:cNvSpPr>
          <p:nvPr/>
        </p:nvSpPr>
        <p:spPr>
          <a:xfrm>
            <a:off x="1660532" y="766366"/>
            <a:ext cx="5797296" cy="891540"/>
          </a:xfrm>
          <a:prstGeom prst="rect">
            <a:avLst/>
          </a:prstGeom>
        </p:spPr>
        <p:txBody>
          <a:bodyPr>
            <a:normAutofit fontScale="97500"/>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700" dirty="0">
                <a:solidFill>
                  <a:schemeClr val="tx1"/>
                </a:solidFill>
              </a:rPr>
              <a:t>Results</a:t>
            </a:r>
          </a:p>
        </p:txBody>
      </p:sp>
    </p:spTree>
    <p:extLst>
      <p:ext uri="{BB962C8B-B14F-4D97-AF65-F5344CB8AC3E}">
        <p14:creationId xmlns:p14="http://schemas.microsoft.com/office/powerpoint/2010/main" val="215434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001D982-608D-F566-9DE1-FF714BE3B348}"/>
              </a:ext>
            </a:extLst>
          </p:cNvPr>
          <p:cNvGrpSpPr>
            <a:grpSpLocks noChangeAspect="1"/>
          </p:cNvGrpSpPr>
          <p:nvPr/>
        </p:nvGrpSpPr>
        <p:grpSpPr>
          <a:xfrm>
            <a:off x="4928888" y="1810222"/>
            <a:ext cx="3746090" cy="2807867"/>
            <a:chOff x="5791200" y="896557"/>
            <a:chExt cx="4011561" cy="3006849"/>
          </a:xfrm>
        </p:grpSpPr>
        <p:sp>
          <p:nvSpPr>
            <p:cNvPr id="10" name="Oval 9">
              <a:extLst>
                <a:ext uri="{FF2B5EF4-FFF2-40B4-BE49-F238E27FC236}">
                  <a16:creationId xmlns:a16="http://schemas.microsoft.com/office/drawing/2014/main" id="{857483AC-C13F-1388-469A-D8461618EF0E}"/>
                </a:ext>
              </a:extLst>
            </p:cNvPr>
            <p:cNvSpPr/>
            <p:nvPr/>
          </p:nvSpPr>
          <p:spPr>
            <a:xfrm>
              <a:off x="5791200" y="1130709"/>
              <a:ext cx="462116" cy="528728"/>
            </a:xfrm>
            <a:prstGeom prst="ellipse">
              <a:avLst/>
            </a:prstGeom>
            <a:solidFill>
              <a:srgbClr val="A1EEF7"/>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Picture 5">
              <a:extLst>
                <a:ext uri="{FF2B5EF4-FFF2-40B4-BE49-F238E27FC236}">
                  <a16:creationId xmlns:a16="http://schemas.microsoft.com/office/drawing/2014/main" id="{F5A7F39B-DA95-3125-A344-F5980E5C0F3F}"/>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791200" y="896557"/>
              <a:ext cx="4011561" cy="3006849"/>
            </a:xfrm>
            <a:prstGeom prst="rect">
              <a:avLst/>
            </a:prstGeom>
            <a:solidFill>
              <a:schemeClr val="tx1"/>
            </a:solidFill>
            <a:ln w="28575">
              <a:solidFill>
                <a:schemeClr val="tx1"/>
              </a:solidFill>
            </a:ln>
          </p:spPr>
        </p:pic>
        <p:sp>
          <p:nvSpPr>
            <p:cNvPr id="7" name="Oval 6">
              <a:extLst>
                <a:ext uri="{FF2B5EF4-FFF2-40B4-BE49-F238E27FC236}">
                  <a16:creationId xmlns:a16="http://schemas.microsoft.com/office/drawing/2014/main" id="{A5CBE190-A4AC-58F4-F3EA-E4E1248BEE42}"/>
                </a:ext>
              </a:extLst>
            </p:cNvPr>
            <p:cNvSpPr/>
            <p:nvPr/>
          </p:nvSpPr>
          <p:spPr>
            <a:xfrm>
              <a:off x="7615084" y="987263"/>
              <a:ext cx="462116" cy="528728"/>
            </a:xfrm>
            <a:prstGeom prst="ellipse">
              <a:avLst/>
            </a:prstGeom>
            <a:solidFill>
              <a:schemeClr val="tx1">
                <a:lumMod val="50000"/>
                <a:lumOff val="50000"/>
                <a:alpha val="50196"/>
              </a:scheme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a:extLst>
                <a:ext uri="{FF2B5EF4-FFF2-40B4-BE49-F238E27FC236}">
                  <a16:creationId xmlns:a16="http://schemas.microsoft.com/office/drawing/2014/main" id="{A340CE2C-9772-8A6F-BD9E-D5FBE04A1A8C}"/>
                </a:ext>
              </a:extLst>
            </p:cNvPr>
            <p:cNvSpPr/>
            <p:nvPr/>
          </p:nvSpPr>
          <p:spPr>
            <a:xfrm rot="5400000">
              <a:off x="8348300" y="1973633"/>
              <a:ext cx="751177" cy="1608317"/>
            </a:xfrm>
            <a:custGeom>
              <a:avLst/>
              <a:gdLst>
                <a:gd name="connsiteX0" fmla="*/ 0 w 788853"/>
                <a:gd name="connsiteY0" fmla="*/ 796413 h 1592826"/>
                <a:gd name="connsiteX1" fmla="*/ 394427 w 788853"/>
                <a:gd name="connsiteY1" fmla="*/ 0 h 1592826"/>
                <a:gd name="connsiteX2" fmla="*/ 788854 w 788853"/>
                <a:gd name="connsiteY2" fmla="*/ 796413 h 1592826"/>
                <a:gd name="connsiteX3" fmla="*/ 394427 w 788853"/>
                <a:gd name="connsiteY3" fmla="*/ 1592826 h 1592826"/>
                <a:gd name="connsiteX4" fmla="*/ 0 w 788853"/>
                <a:gd name="connsiteY4" fmla="*/ 796413 h 1592826"/>
                <a:gd name="connsiteX0" fmla="*/ 0 w 514537"/>
                <a:gd name="connsiteY0" fmla="*/ 797301 h 1594356"/>
                <a:gd name="connsiteX1" fmla="*/ 394427 w 514537"/>
                <a:gd name="connsiteY1" fmla="*/ 888 h 1594356"/>
                <a:gd name="connsiteX2" fmla="*/ 514537 w 514537"/>
                <a:gd name="connsiteY2" fmla="*/ 687573 h 1594356"/>
                <a:gd name="connsiteX3" fmla="*/ 394427 w 514537"/>
                <a:gd name="connsiteY3" fmla="*/ 1593714 h 1594356"/>
                <a:gd name="connsiteX4" fmla="*/ 0 w 514537"/>
                <a:gd name="connsiteY4" fmla="*/ 797301 h 1594356"/>
                <a:gd name="connsiteX0" fmla="*/ 0 w 641907"/>
                <a:gd name="connsiteY0" fmla="*/ 797088 h 1594143"/>
                <a:gd name="connsiteX1" fmla="*/ 394427 w 641907"/>
                <a:gd name="connsiteY1" fmla="*/ 675 h 1594143"/>
                <a:gd name="connsiteX2" fmla="*/ 514537 w 641907"/>
                <a:gd name="connsiteY2" fmla="*/ 687360 h 1594143"/>
                <a:gd name="connsiteX3" fmla="*/ 394427 w 641907"/>
                <a:gd name="connsiteY3" fmla="*/ 1593501 h 1594143"/>
                <a:gd name="connsiteX4" fmla="*/ 0 w 641907"/>
                <a:gd name="connsiteY4" fmla="*/ 797088 h 1594143"/>
                <a:gd name="connsiteX0" fmla="*/ 0 w 516349"/>
                <a:gd name="connsiteY0" fmla="*/ 796889 h 1593454"/>
                <a:gd name="connsiteX1" fmla="*/ 394427 w 516349"/>
                <a:gd name="connsiteY1" fmla="*/ 476 h 1593454"/>
                <a:gd name="connsiteX2" fmla="*/ 514537 w 516349"/>
                <a:gd name="connsiteY2" fmla="*/ 687161 h 1593454"/>
                <a:gd name="connsiteX3" fmla="*/ 404616 w 516349"/>
                <a:gd name="connsiteY3" fmla="*/ 862961 h 1593454"/>
                <a:gd name="connsiteX4" fmla="*/ 394427 w 516349"/>
                <a:gd name="connsiteY4" fmla="*/ 1593302 h 1593454"/>
                <a:gd name="connsiteX5" fmla="*/ 0 w 516349"/>
                <a:gd name="connsiteY5" fmla="*/ 796889 h 1593454"/>
                <a:gd name="connsiteX0" fmla="*/ 0 w 597907"/>
                <a:gd name="connsiteY0" fmla="*/ 803394 h 1599959"/>
                <a:gd name="connsiteX1" fmla="*/ 394427 w 597907"/>
                <a:gd name="connsiteY1" fmla="*/ 6981 h 1599959"/>
                <a:gd name="connsiteX2" fmla="*/ 596836 w 597907"/>
                <a:gd name="connsiteY2" fmla="*/ 455922 h 1599959"/>
                <a:gd name="connsiteX3" fmla="*/ 404616 w 597907"/>
                <a:gd name="connsiteY3" fmla="*/ 869466 h 1599959"/>
                <a:gd name="connsiteX4" fmla="*/ 394427 w 597907"/>
                <a:gd name="connsiteY4" fmla="*/ 1599807 h 1599959"/>
                <a:gd name="connsiteX5" fmla="*/ 0 w 597907"/>
                <a:gd name="connsiteY5" fmla="*/ 803394 h 1599959"/>
                <a:gd name="connsiteX0" fmla="*/ 0 w 638673"/>
                <a:gd name="connsiteY0" fmla="*/ 803394 h 1599959"/>
                <a:gd name="connsiteX1" fmla="*/ 394427 w 638673"/>
                <a:gd name="connsiteY1" fmla="*/ 6981 h 1599959"/>
                <a:gd name="connsiteX2" fmla="*/ 596836 w 638673"/>
                <a:gd name="connsiteY2" fmla="*/ 455922 h 1599959"/>
                <a:gd name="connsiteX3" fmla="*/ 404616 w 638673"/>
                <a:gd name="connsiteY3" fmla="*/ 869466 h 1599959"/>
                <a:gd name="connsiteX4" fmla="*/ 394427 w 638673"/>
                <a:gd name="connsiteY4" fmla="*/ 1599807 h 1599959"/>
                <a:gd name="connsiteX5" fmla="*/ 0 w 638673"/>
                <a:gd name="connsiteY5" fmla="*/ 803394 h 1599959"/>
                <a:gd name="connsiteX0" fmla="*/ 0 w 688699"/>
                <a:gd name="connsiteY0" fmla="*/ 803898 h 1600463"/>
                <a:gd name="connsiteX1" fmla="*/ 394427 w 688699"/>
                <a:gd name="connsiteY1" fmla="*/ 7485 h 1600463"/>
                <a:gd name="connsiteX2" fmla="*/ 651700 w 688699"/>
                <a:gd name="connsiteY2" fmla="*/ 447282 h 1600463"/>
                <a:gd name="connsiteX3" fmla="*/ 404616 w 688699"/>
                <a:gd name="connsiteY3" fmla="*/ 869970 h 1600463"/>
                <a:gd name="connsiteX4" fmla="*/ 394427 w 688699"/>
                <a:gd name="connsiteY4" fmla="*/ 1600311 h 1600463"/>
                <a:gd name="connsiteX5" fmla="*/ 0 w 688699"/>
                <a:gd name="connsiteY5" fmla="*/ 803898 h 1600463"/>
                <a:gd name="connsiteX0" fmla="*/ 0 w 748292"/>
                <a:gd name="connsiteY0" fmla="*/ 803898 h 1600463"/>
                <a:gd name="connsiteX1" fmla="*/ 394427 w 748292"/>
                <a:gd name="connsiteY1" fmla="*/ 7485 h 1600463"/>
                <a:gd name="connsiteX2" fmla="*/ 715708 w 748292"/>
                <a:gd name="connsiteY2" fmla="*/ 447282 h 1600463"/>
                <a:gd name="connsiteX3" fmla="*/ 404616 w 748292"/>
                <a:gd name="connsiteY3" fmla="*/ 869970 h 1600463"/>
                <a:gd name="connsiteX4" fmla="*/ 394427 w 748292"/>
                <a:gd name="connsiteY4" fmla="*/ 1600311 h 1600463"/>
                <a:gd name="connsiteX5" fmla="*/ 0 w 748292"/>
                <a:gd name="connsiteY5" fmla="*/ 803898 h 1600463"/>
                <a:gd name="connsiteX0" fmla="*/ 390 w 745381"/>
                <a:gd name="connsiteY0" fmla="*/ 798207 h 1594772"/>
                <a:gd name="connsiteX1" fmla="*/ 322713 w 745381"/>
                <a:gd name="connsiteY1" fmla="*/ 306496 h 1594772"/>
                <a:gd name="connsiteX2" fmla="*/ 394817 w 745381"/>
                <a:gd name="connsiteY2" fmla="*/ 1794 h 1594772"/>
                <a:gd name="connsiteX3" fmla="*/ 716098 w 745381"/>
                <a:gd name="connsiteY3" fmla="*/ 441591 h 1594772"/>
                <a:gd name="connsiteX4" fmla="*/ 405006 w 745381"/>
                <a:gd name="connsiteY4" fmla="*/ 864279 h 1594772"/>
                <a:gd name="connsiteX5" fmla="*/ 394817 w 745381"/>
                <a:gd name="connsiteY5" fmla="*/ 1594620 h 1594772"/>
                <a:gd name="connsiteX6" fmla="*/ 390 w 745381"/>
                <a:gd name="connsiteY6" fmla="*/ 798207 h 1594772"/>
                <a:gd name="connsiteX0" fmla="*/ 390 w 751177"/>
                <a:gd name="connsiteY0" fmla="*/ 807277 h 1603842"/>
                <a:gd name="connsiteX1" fmla="*/ 322713 w 751177"/>
                <a:gd name="connsiteY1" fmla="*/ 315566 h 1603842"/>
                <a:gd name="connsiteX2" fmla="*/ 477116 w 751177"/>
                <a:gd name="connsiteY2" fmla="*/ 1719 h 1603842"/>
                <a:gd name="connsiteX3" fmla="*/ 716098 w 751177"/>
                <a:gd name="connsiteY3" fmla="*/ 450661 h 1603842"/>
                <a:gd name="connsiteX4" fmla="*/ 405006 w 751177"/>
                <a:gd name="connsiteY4" fmla="*/ 873349 h 1603842"/>
                <a:gd name="connsiteX5" fmla="*/ 394817 w 751177"/>
                <a:gd name="connsiteY5" fmla="*/ 1603690 h 1603842"/>
                <a:gd name="connsiteX6" fmla="*/ 390 w 751177"/>
                <a:gd name="connsiteY6" fmla="*/ 807277 h 160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177" h="1603842">
                  <a:moveTo>
                    <a:pt x="390" y="807277"/>
                  </a:moveTo>
                  <a:cubicBezTo>
                    <a:pt x="-11627" y="592590"/>
                    <a:pt x="256975" y="448301"/>
                    <a:pt x="322713" y="315566"/>
                  </a:cubicBezTo>
                  <a:cubicBezTo>
                    <a:pt x="388451" y="182831"/>
                    <a:pt x="411552" y="-20797"/>
                    <a:pt x="477116" y="1719"/>
                  </a:cubicBezTo>
                  <a:cubicBezTo>
                    <a:pt x="542680" y="24235"/>
                    <a:pt x="854608" y="259669"/>
                    <a:pt x="716098" y="450661"/>
                  </a:cubicBezTo>
                  <a:cubicBezTo>
                    <a:pt x="733036" y="641653"/>
                    <a:pt x="425024" y="722326"/>
                    <a:pt x="405006" y="873349"/>
                  </a:cubicBezTo>
                  <a:cubicBezTo>
                    <a:pt x="384988" y="1024372"/>
                    <a:pt x="462253" y="1614702"/>
                    <a:pt x="394817" y="1603690"/>
                  </a:cubicBezTo>
                  <a:cubicBezTo>
                    <a:pt x="327381" y="1592678"/>
                    <a:pt x="12407" y="1021964"/>
                    <a:pt x="390" y="807277"/>
                  </a:cubicBezTo>
                  <a:close/>
                </a:path>
              </a:pathLst>
            </a:custGeom>
            <a:solidFill>
              <a:srgbClr val="B000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id="{1ADAF47C-336A-753B-5E3B-8F38AE97A39A}"/>
                </a:ext>
              </a:extLst>
            </p:cNvPr>
            <p:cNvSpPr/>
            <p:nvPr/>
          </p:nvSpPr>
          <p:spPr>
            <a:xfrm>
              <a:off x="5864942" y="1474447"/>
              <a:ext cx="462116" cy="528728"/>
            </a:xfrm>
            <a:prstGeom prst="ellipse">
              <a:avLst/>
            </a:prstGeom>
            <a:solidFill>
              <a:srgbClr val="5BD18A">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a:t>
              </a:r>
            </a:p>
          </p:txBody>
        </p:sp>
        <p:sp>
          <p:nvSpPr>
            <p:cNvPr id="11" name="Oval 10">
              <a:extLst>
                <a:ext uri="{FF2B5EF4-FFF2-40B4-BE49-F238E27FC236}">
                  <a16:creationId xmlns:a16="http://schemas.microsoft.com/office/drawing/2014/main" id="{1FE363E0-7DA2-E358-BC5F-B1DADC2C71B8}"/>
                </a:ext>
              </a:extLst>
            </p:cNvPr>
            <p:cNvSpPr/>
            <p:nvPr/>
          </p:nvSpPr>
          <p:spPr>
            <a:xfrm>
              <a:off x="7384026" y="1954631"/>
              <a:ext cx="462116" cy="528728"/>
            </a:xfrm>
            <a:prstGeom prst="ellipse">
              <a:avLst/>
            </a:prstGeom>
            <a:solidFill>
              <a:srgbClr val="99D0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Oval 11">
              <a:extLst>
                <a:ext uri="{FF2B5EF4-FFF2-40B4-BE49-F238E27FC236}">
                  <a16:creationId xmlns:a16="http://schemas.microsoft.com/office/drawing/2014/main" id="{C0085F48-53EB-BE32-EDDA-807E239A7657}"/>
                </a:ext>
              </a:extLst>
            </p:cNvPr>
            <p:cNvSpPr/>
            <p:nvPr/>
          </p:nvSpPr>
          <p:spPr>
            <a:xfrm>
              <a:off x="7457768" y="2089353"/>
              <a:ext cx="462116" cy="528728"/>
            </a:xfrm>
            <a:prstGeom prst="ellipse">
              <a:avLst/>
            </a:prstGeom>
            <a:solidFill>
              <a:srgbClr val="53D100">
                <a:alpha val="50196"/>
              </a:srgbClr>
            </a:solidFill>
            <a:ln>
              <a:solidFill>
                <a:srgbClr val="00B0F0"/>
              </a:solid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16" name="Group 15">
            <a:extLst>
              <a:ext uri="{FF2B5EF4-FFF2-40B4-BE49-F238E27FC236}">
                <a16:creationId xmlns:a16="http://schemas.microsoft.com/office/drawing/2014/main" id="{B69DF8B4-3ECA-CB12-1896-F5DD89D765E9}"/>
              </a:ext>
            </a:extLst>
          </p:cNvPr>
          <p:cNvGrpSpPr/>
          <p:nvPr/>
        </p:nvGrpSpPr>
        <p:grpSpPr>
          <a:xfrm>
            <a:off x="3519001" y="4833367"/>
            <a:ext cx="3401126" cy="1638743"/>
            <a:chOff x="5439761" y="4231310"/>
            <a:chExt cx="4534835" cy="2184991"/>
          </a:xfrm>
        </p:grpSpPr>
        <p:grpSp>
          <p:nvGrpSpPr>
            <p:cNvPr id="30" name="Group 29">
              <a:extLst>
                <a:ext uri="{FF2B5EF4-FFF2-40B4-BE49-F238E27FC236}">
                  <a16:creationId xmlns:a16="http://schemas.microsoft.com/office/drawing/2014/main" id="{A91D9D6A-771F-DF2B-AF0B-76FEDD2C7D6B}"/>
                </a:ext>
              </a:extLst>
            </p:cNvPr>
            <p:cNvGrpSpPr/>
            <p:nvPr/>
          </p:nvGrpSpPr>
          <p:grpSpPr>
            <a:xfrm>
              <a:off x="8452676" y="5965848"/>
              <a:ext cx="1521920" cy="408558"/>
              <a:chOff x="10044718" y="6149559"/>
              <a:chExt cx="1521920" cy="408558"/>
            </a:xfrm>
          </p:grpSpPr>
          <p:sp>
            <p:nvSpPr>
              <p:cNvPr id="28" name="Left Bracket 27">
                <a:extLst>
                  <a:ext uri="{FF2B5EF4-FFF2-40B4-BE49-F238E27FC236}">
                    <a16:creationId xmlns:a16="http://schemas.microsoft.com/office/drawing/2014/main" id="{F777C769-E7BC-D9AC-0064-2527BEE72C93}"/>
                  </a:ext>
                </a:extLst>
              </p:cNvPr>
              <p:cNvSpPr/>
              <p:nvPr/>
            </p:nvSpPr>
            <p:spPr>
              <a:xfrm rot="16200000">
                <a:off x="10727123" y="5718603"/>
                <a:ext cx="157109" cy="1521920"/>
              </a:xfrm>
              <a:prstGeom prst="leftBracket">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29" name="TextBox 28">
                <a:extLst>
                  <a:ext uri="{FF2B5EF4-FFF2-40B4-BE49-F238E27FC236}">
                    <a16:creationId xmlns:a16="http://schemas.microsoft.com/office/drawing/2014/main" id="{37BC4C7C-7B13-E6AF-E5A2-35FCB0D7B9F8}"/>
                  </a:ext>
                </a:extLst>
              </p:cNvPr>
              <p:cNvSpPr txBox="1"/>
              <p:nvPr/>
            </p:nvSpPr>
            <p:spPr>
              <a:xfrm>
                <a:off x="10487321" y="6149559"/>
                <a:ext cx="703612" cy="400110"/>
              </a:xfrm>
              <a:prstGeom prst="rect">
                <a:avLst/>
              </a:prstGeom>
              <a:noFill/>
            </p:spPr>
            <p:txBody>
              <a:bodyPr wrap="none" rtlCol="0">
                <a:spAutoFit/>
              </a:bodyPr>
              <a:lstStyle/>
              <a:p>
                <a:r>
                  <a:rPr lang="en-US" sz="1350" dirty="0"/>
                  <a:t>5 cm</a:t>
                </a:r>
              </a:p>
            </p:txBody>
          </p:sp>
        </p:grpSp>
        <p:pic>
          <p:nvPicPr>
            <p:cNvPr id="2" name="Picture 1">
              <a:extLst>
                <a:ext uri="{FF2B5EF4-FFF2-40B4-BE49-F238E27FC236}">
                  <a16:creationId xmlns:a16="http://schemas.microsoft.com/office/drawing/2014/main" id="{A15BBEE5-2824-A59D-5E05-BCCD66A114D7}"/>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552562" y="4621120"/>
              <a:ext cx="2002513" cy="1642637"/>
            </a:xfrm>
            <a:prstGeom prst="rect">
              <a:avLst/>
            </a:prstGeom>
          </p:spPr>
        </p:pic>
        <p:pic>
          <p:nvPicPr>
            <p:cNvPr id="4" name="Picture 3">
              <a:extLst>
                <a:ext uri="{FF2B5EF4-FFF2-40B4-BE49-F238E27FC236}">
                  <a16:creationId xmlns:a16="http://schemas.microsoft.com/office/drawing/2014/main" id="{576DBDF1-693B-CBB9-959E-A0039D240D5D}"/>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439761" y="4231310"/>
              <a:ext cx="1284230" cy="2184991"/>
            </a:xfrm>
            <a:prstGeom prst="rect">
              <a:avLst/>
            </a:prstGeom>
          </p:spPr>
        </p:pic>
      </p:grpSp>
      <p:sp>
        <p:nvSpPr>
          <p:cNvPr id="17" name="Circular Arrow 16">
            <a:extLst>
              <a:ext uri="{FF2B5EF4-FFF2-40B4-BE49-F238E27FC236}">
                <a16:creationId xmlns:a16="http://schemas.microsoft.com/office/drawing/2014/main" id="{0BE46357-9631-774F-31F5-341BCF4BE387}"/>
              </a:ext>
            </a:extLst>
          </p:cNvPr>
          <p:cNvSpPr/>
          <p:nvPr/>
        </p:nvSpPr>
        <p:spPr>
          <a:xfrm rot="16013754" flipV="1">
            <a:off x="5464901" y="474884"/>
            <a:ext cx="2417318" cy="3488221"/>
          </a:xfrm>
          <a:prstGeom prst="circularArrow">
            <a:avLst>
              <a:gd name="adj1" fmla="val 5264"/>
              <a:gd name="adj2" fmla="val 684342"/>
              <a:gd name="adj3" fmla="val 9253085"/>
              <a:gd name="adj4" fmla="val 5475842"/>
              <a:gd name="adj5" fmla="val 11055"/>
            </a:avLst>
          </a:prstGeom>
          <a:solidFill>
            <a:srgbClr val="A1EEF7">
              <a:alpha val="58824"/>
            </a:srgbClr>
          </a:solidFill>
          <a:ln>
            <a:noFill/>
          </a:ln>
        </p:spPr>
        <p:style>
          <a:lnRef idx="0">
            <a:scrgbClr r="0" g="0" b="0"/>
          </a:lnRef>
          <a:fillRef idx="0">
            <a:scrgbClr r="0" g="0" b="0"/>
          </a:fillRef>
          <a:effectRef idx="0">
            <a:scrgbClr r="0" g="0" b="0"/>
          </a:effectRef>
          <a:fontRef idx="minor">
            <a:schemeClr val="lt1"/>
          </a:fontRef>
        </p:style>
        <p:txBody>
          <a:bodyPr/>
          <a:lstStyle/>
          <a:p>
            <a:endParaRPr lang="en-US" sz="1350" dirty="0"/>
          </a:p>
        </p:txBody>
      </p:sp>
      <p:sp>
        <p:nvSpPr>
          <p:cNvPr id="3" name="TextBox 2">
            <a:extLst>
              <a:ext uri="{FF2B5EF4-FFF2-40B4-BE49-F238E27FC236}">
                <a16:creationId xmlns:a16="http://schemas.microsoft.com/office/drawing/2014/main" id="{ACB67821-C96C-03D8-AF56-4EC69581A1DB}"/>
              </a:ext>
            </a:extLst>
          </p:cNvPr>
          <p:cNvSpPr txBox="1"/>
          <p:nvPr/>
        </p:nvSpPr>
        <p:spPr>
          <a:xfrm>
            <a:off x="139531" y="1029209"/>
            <a:ext cx="4305456" cy="4031873"/>
          </a:xfrm>
          <a:prstGeom prst="rect">
            <a:avLst/>
          </a:prstGeom>
          <a:noFill/>
        </p:spPr>
        <p:txBody>
          <a:bodyPr wrap="square">
            <a:spAutoFit/>
          </a:bodyPr>
          <a:lstStyle/>
          <a:p>
            <a:r>
              <a:rPr lang="en-US" sz="3200" i="1" dirty="0">
                <a:latin typeface="+mj-lt"/>
              </a:rPr>
              <a:t>“when any of their fires happened to be extinguished through chance, or negligence, it</a:t>
            </a:r>
            <a:r>
              <a:rPr lang="en-US" sz="3200" dirty="0">
                <a:latin typeface="+mj-lt"/>
              </a:rPr>
              <a:t> </a:t>
            </a:r>
            <a:r>
              <a:rPr lang="en-US" sz="3200" i="1" dirty="0">
                <a:latin typeface="+mj-lt"/>
              </a:rPr>
              <a:t>was necessary to kindle them again at theirs [the </a:t>
            </a:r>
            <a:r>
              <a:rPr lang="en-US" sz="3200" i="1" dirty="0" err="1">
                <a:latin typeface="+mj-lt"/>
              </a:rPr>
              <a:t>Maubilians</a:t>
            </a:r>
            <a:r>
              <a:rPr lang="en-US" sz="3200" i="1" dirty="0">
                <a:latin typeface="+mj-lt"/>
              </a:rPr>
              <a:t>]” (Charlevoix in O’Neill 1977:154). </a:t>
            </a:r>
            <a:endParaRPr lang="en-US" sz="3200" dirty="0">
              <a:latin typeface="+mj-lt"/>
            </a:endParaRPr>
          </a:p>
        </p:txBody>
      </p:sp>
      <p:sp>
        <p:nvSpPr>
          <p:cNvPr id="15" name="Circular Arrow 14">
            <a:extLst>
              <a:ext uri="{FF2B5EF4-FFF2-40B4-BE49-F238E27FC236}">
                <a16:creationId xmlns:a16="http://schemas.microsoft.com/office/drawing/2014/main" id="{7687A04E-5EFB-2130-9D6D-A1DCFC387B8B}"/>
              </a:ext>
            </a:extLst>
          </p:cNvPr>
          <p:cNvSpPr/>
          <p:nvPr/>
        </p:nvSpPr>
        <p:spPr>
          <a:xfrm rot="5400000" flipV="1">
            <a:off x="3869273" y="1443813"/>
            <a:ext cx="2417318" cy="3488221"/>
          </a:xfrm>
          <a:prstGeom prst="circularArrow">
            <a:avLst>
              <a:gd name="adj1" fmla="val 5264"/>
              <a:gd name="adj2" fmla="val 684342"/>
              <a:gd name="adj3" fmla="val 9253085"/>
              <a:gd name="adj4" fmla="val 5775732"/>
              <a:gd name="adj5" fmla="val 11055"/>
            </a:avLst>
          </a:prstGeom>
          <a:solidFill>
            <a:srgbClr val="89D016">
              <a:alpha val="34902"/>
            </a:srgbClr>
          </a:solidFill>
          <a:ln>
            <a:noFill/>
          </a:ln>
        </p:spPr>
        <p:style>
          <a:lnRef idx="0">
            <a:scrgbClr r="0" g="0" b="0"/>
          </a:lnRef>
          <a:fillRef idx="0">
            <a:scrgbClr r="0" g="0" b="0"/>
          </a:fillRef>
          <a:effectRef idx="0">
            <a:scrgbClr r="0" g="0" b="0"/>
          </a:effectRef>
          <a:fontRef idx="minor">
            <a:schemeClr val="lt1"/>
          </a:fontRef>
        </p:style>
        <p:txBody>
          <a:bodyPr/>
          <a:lstStyle/>
          <a:p>
            <a:endParaRPr lang="en-US" sz="1350" dirty="0"/>
          </a:p>
        </p:txBody>
      </p:sp>
    </p:spTree>
    <p:extLst>
      <p:ext uri="{BB962C8B-B14F-4D97-AF65-F5344CB8AC3E}">
        <p14:creationId xmlns:p14="http://schemas.microsoft.com/office/powerpoint/2010/main" val="2630142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8">
            <a:extLst>
              <a:ext uri="{FF2B5EF4-FFF2-40B4-BE49-F238E27FC236}">
                <a16:creationId xmlns:a16="http://schemas.microsoft.com/office/drawing/2014/main" id="{18F79277-2789-624A-8E4E-2B353290F0CD}"/>
              </a:ext>
            </a:extLst>
          </p:cNvPr>
          <p:cNvPicPr>
            <a:picLocks noChangeAspect="1"/>
          </p:cNvPicPr>
          <p:nvPr/>
        </p:nvPicPr>
        <p:blipFill>
          <a:blip r:embed="rId3" cstate="print">
            <a:alphaModFix amt="35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sp>
        <p:nvSpPr>
          <p:cNvPr id="2" name="Title 1">
            <a:extLst>
              <a:ext uri="{FF2B5EF4-FFF2-40B4-BE49-F238E27FC236}">
                <a16:creationId xmlns:a16="http://schemas.microsoft.com/office/drawing/2014/main" id="{896BD960-F3FC-6447-97C8-D79E3B162954}"/>
              </a:ext>
            </a:extLst>
          </p:cNvPr>
          <p:cNvSpPr>
            <a:spLocks noGrp="1"/>
          </p:cNvSpPr>
          <p:nvPr>
            <p:ph type="title"/>
          </p:nvPr>
        </p:nvSpPr>
        <p:spPr>
          <a:xfrm>
            <a:off x="877824" y="164592"/>
            <a:ext cx="7900415" cy="1988820"/>
          </a:xfrm>
        </p:spPr>
        <p:txBody>
          <a:bodyPr>
            <a:normAutofit/>
          </a:bodyPr>
          <a:lstStyle/>
          <a:p>
            <a:r>
              <a:rPr lang="en-US" dirty="0"/>
              <a:t>Palmetto Ware Pottery: </a:t>
            </a:r>
            <a:br>
              <a:rPr lang="en-US" dirty="0"/>
            </a:br>
            <a:r>
              <a:rPr lang="en-US" sz="2000" dirty="0"/>
              <a:t>Reverse Engineering a Novel Pottery Type</a:t>
            </a:r>
            <a:endParaRPr lang="en-US" dirty="0"/>
          </a:p>
        </p:txBody>
      </p:sp>
      <p:pic>
        <p:nvPicPr>
          <p:cNvPr id="5" name="Content Placeholder 4">
            <a:extLst>
              <a:ext uri="{FF2B5EF4-FFF2-40B4-BE49-F238E27FC236}">
                <a16:creationId xmlns:a16="http://schemas.microsoft.com/office/drawing/2014/main" id="{84198592-D466-9442-834C-01812FE13917}"/>
              </a:ext>
            </a:extLst>
          </p:cNvPr>
          <p:cNvPicPr>
            <a:picLocks noGrp="1" noChangeAspect="1"/>
          </p:cNvPicPr>
          <p:nvPr>
            <p:ph idx="1"/>
          </p:nvPr>
        </p:nvPicPr>
        <p:blipFill>
          <a:blip r:embed="rId4" cstate="print">
            <a:extLst>
              <a:ext uri="{28A0092B-C50C-407E-A947-70E740481C1C}">
                <a14:useLocalDpi xmlns:a14="http://schemas.microsoft.com/office/drawing/2010/main"/>
              </a:ext>
            </a:extLst>
          </a:blip>
          <a:stretch>
            <a:fillRect/>
          </a:stretch>
        </p:blipFill>
        <p:spPr>
          <a:xfrm>
            <a:off x="1756473" y="2153412"/>
            <a:ext cx="5631053" cy="4223290"/>
          </a:xfrm>
        </p:spPr>
      </p:pic>
      <p:sp>
        <p:nvSpPr>
          <p:cNvPr id="3" name="TextBox 2">
            <a:extLst>
              <a:ext uri="{FF2B5EF4-FFF2-40B4-BE49-F238E27FC236}">
                <a16:creationId xmlns:a16="http://schemas.microsoft.com/office/drawing/2014/main" id="{9D4196EE-167D-629C-5EEB-F061C1F37D53}"/>
              </a:ext>
            </a:extLst>
          </p:cNvPr>
          <p:cNvSpPr txBox="1"/>
          <p:nvPr/>
        </p:nvSpPr>
        <p:spPr>
          <a:xfrm>
            <a:off x="1878911" y="6376702"/>
            <a:ext cx="5332422" cy="369332"/>
          </a:xfrm>
          <a:prstGeom prst="rect">
            <a:avLst/>
          </a:prstGeom>
          <a:noFill/>
        </p:spPr>
        <p:txBody>
          <a:bodyPr wrap="none" rtlCol="0">
            <a:spAutoFit/>
          </a:bodyPr>
          <a:lstStyle/>
          <a:p>
            <a:r>
              <a:rPr lang="en-US" dirty="0"/>
              <a:t>Forthcoming, Journal of Island and Coastal Archaeology</a:t>
            </a:r>
          </a:p>
        </p:txBody>
      </p:sp>
    </p:spTree>
    <p:extLst>
      <p:ext uri="{BB962C8B-B14F-4D97-AF65-F5344CB8AC3E}">
        <p14:creationId xmlns:p14="http://schemas.microsoft.com/office/powerpoint/2010/main" val="3256521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AB06F-5817-0E45-BCC8-BE992CED774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07B1B4-5F72-B844-8C1F-CD758A3C8D6D}"/>
              </a:ext>
            </a:extLst>
          </p:cNvPr>
          <p:cNvSpPr>
            <a:spLocks noGrp="1"/>
          </p:cNvSpPr>
          <p:nvPr>
            <p:ph idx="1"/>
          </p:nvPr>
        </p:nvSpPr>
        <p:spPr/>
        <p:txBody>
          <a:bodyPr/>
          <a:lstStyle/>
          <a:p>
            <a:endParaRPr lang="en-US"/>
          </a:p>
        </p:txBody>
      </p:sp>
      <p:pic>
        <p:nvPicPr>
          <p:cNvPr id="3074" name="Picture 2">
            <a:extLst>
              <a:ext uri="{FF2B5EF4-FFF2-40B4-BE49-F238E27FC236}">
                <a16:creationId xmlns:a16="http://schemas.microsoft.com/office/drawing/2014/main" id="{E1354A0B-ECFA-4142-BE40-6BA36587B39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271463"/>
            <a:ext cx="9144000" cy="6315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0445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a:extLst>
              <a:ext uri="{FF2B5EF4-FFF2-40B4-BE49-F238E27FC236}">
                <a16:creationId xmlns:a16="http://schemas.microsoft.com/office/drawing/2014/main" id="{31A3FC50-F26D-364C-A2E2-466421181B0D}"/>
              </a:ext>
            </a:extLst>
          </p:cNvPr>
          <p:cNvPicPr>
            <a:picLocks noChangeAspect="1"/>
          </p:cNvPicPr>
          <p:nvPr/>
        </p:nvPicPr>
        <p:blipFill>
          <a:blip r:embed="rId3" cstate="print">
            <a:alphaModFix amt="35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sp>
        <p:nvSpPr>
          <p:cNvPr id="2" name="Title 1">
            <a:extLst>
              <a:ext uri="{FF2B5EF4-FFF2-40B4-BE49-F238E27FC236}">
                <a16:creationId xmlns:a16="http://schemas.microsoft.com/office/drawing/2014/main" id="{44A66843-12CD-974E-91C9-156DB76E7E8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D4FF15B-2806-5642-98BD-5659E677C10F}"/>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77F5153E-9A87-1D4F-B4E6-607C38C4E3EA}"/>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0" y="381000"/>
            <a:ext cx="9144000" cy="6094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3795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571DE-1FF8-4944-A7B2-8EE824EA684A}"/>
              </a:ext>
            </a:extLst>
          </p:cNvPr>
          <p:cNvSpPr>
            <a:spLocks noGrp="1"/>
          </p:cNvSpPr>
          <p:nvPr>
            <p:ph type="title"/>
          </p:nvPr>
        </p:nvSpPr>
        <p:spPr/>
        <p:txBody>
          <a:bodyPr/>
          <a:lstStyle/>
          <a:p>
            <a:endParaRPr lang="en-US"/>
          </a:p>
        </p:txBody>
      </p:sp>
      <p:pic>
        <p:nvPicPr>
          <p:cNvPr id="9" name="Content Placeholder 8">
            <a:extLst>
              <a:ext uri="{FF2B5EF4-FFF2-40B4-BE49-F238E27FC236}">
                <a16:creationId xmlns:a16="http://schemas.microsoft.com/office/drawing/2014/main" id="{CAF86CC0-EDC1-3E4C-8635-75C0E47ECFE8}"/>
              </a:ext>
            </a:extLst>
          </p:cNvPr>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0" y="20157"/>
            <a:ext cx="9090245" cy="6817685"/>
          </a:xfrm>
        </p:spPr>
      </p:pic>
    </p:spTree>
    <p:extLst>
      <p:ext uri="{BB962C8B-B14F-4D97-AF65-F5344CB8AC3E}">
        <p14:creationId xmlns:p14="http://schemas.microsoft.com/office/powerpoint/2010/main" val="2077224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a:extLst>
              <a:ext uri="{FF2B5EF4-FFF2-40B4-BE49-F238E27FC236}">
                <a16:creationId xmlns:a16="http://schemas.microsoft.com/office/drawing/2014/main" id="{4964C95E-02CE-C24D-AEE6-18BDC424A5A2}"/>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sp>
        <p:nvSpPr>
          <p:cNvPr id="2" name="Title 1">
            <a:extLst>
              <a:ext uri="{FF2B5EF4-FFF2-40B4-BE49-F238E27FC236}">
                <a16:creationId xmlns:a16="http://schemas.microsoft.com/office/drawing/2014/main" id="{4CE80149-8800-C043-A6CD-064E17E1876C}"/>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B425B84E-ED5A-0741-ACDA-84BEC7EA946D}"/>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3B79FDBF-640E-A64F-B80D-A408DE65AB5C}"/>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1378810" y="660772"/>
            <a:ext cx="6386379" cy="5740028"/>
          </a:xfrm>
          <a:prstGeom prst="rect">
            <a:avLst/>
          </a:prstGeom>
          <a:ln>
            <a:solidFill>
              <a:schemeClr val="bg1"/>
            </a:solidFill>
          </a:ln>
        </p:spPr>
      </p:pic>
      <p:pic>
        <p:nvPicPr>
          <p:cNvPr id="6" name="Picture 4">
            <a:extLst>
              <a:ext uri="{FF2B5EF4-FFF2-40B4-BE49-F238E27FC236}">
                <a16:creationId xmlns:a16="http://schemas.microsoft.com/office/drawing/2014/main" id="{6B673F71-E589-974F-A97A-AC26CAEE6CAD}"/>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191150" y="4312920"/>
            <a:ext cx="2574039" cy="208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3410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C4767-11D1-F946-9BC1-1D6AAA7D454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F811D8-901A-AD48-8725-78D504CB2C7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F17300B-F8B6-A343-B7BB-292A4BB9476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30628" y="97971"/>
            <a:ext cx="8882743" cy="6662057"/>
          </a:xfrm>
          <a:prstGeom prst="rect">
            <a:avLst/>
          </a:prstGeom>
        </p:spPr>
      </p:pic>
    </p:spTree>
    <p:extLst>
      <p:ext uri="{BB962C8B-B14F-4D97-AF65-F5344CB8AC3E}">
        <p14:creationId xmlns:p14="http://schemas.microsoft.com/office/powerpoint/2010/main" val="36828236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D37546-0772-9542-A2E5-C3EBA408DA3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DD369E79-8491-ED47-AB43-9A4D781C5606}"/>
              </a:ext>
            </a:extLst>
          </p:cNvPr>
          <p:cNvSpPr txBox="1"/>
          <p:nvPr/>
        </p:nvSpPr>
        <p:spPr>
          <a:xfrm>
            <a:off x="898072" y="6488668"/>
            <a:ext cx="7589385"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visibleearth.nasa.gov</a:t>
            </a:r>
            <a:r>
              <a:rPr lang="en-US" dirty="0">
                <a:solidFill>
                  <a:schemeClr val="bg1"/>
                </a:solidFill>
              </a:rPr>
              <a:t>/images/92958/</a:t>
            </a:r>
            <a:r>
              <a:rPr lang="en-US" dirty="0" err="1">
                <a:solidFill>
                  <a:schemeClr val="bg1"/>
                </a:solidFill>
              </a:rPr>
              <a:t>saharan</a:t>
            </a:r>
            <a:r>
              <a:rPr lang="en-US" dirty="0">
                <a:solidFill>
                  <a:schemeClr val="bg1"/>
                </a:solidFill>
              </a:rPr>
              <a:t>-dust-over-the-</a:t>
            </a:r>
            <a:r>
              <a:rPr lang="en-US" dirty="0" err="1">
                <a:solidFill>
                  <a:schemeClr val="bg1"/>
                </a:solidFill>
              </a:rPr>
              <a:t>atlantic</a:t>
            </a:r>
            <a:r>
              <a:rPr lang="en-US" dirty="0">
                <a:solidFill>
                  <a:schemeClr val="bg1"/>
                </a:solidFill>
              </a:rPr>
              <a:t>/92960l</a:t>
            </a:r>
          </a:p>
        </p:txBody>
      </p:sp>
    </p:spTree>
    <p:extLst>
      <p:ext uri="{BB962C8B-B14F-4D97-AF65-F5344CB8AC3E}">
        <p14:creationId xmlns:p14="http://schemas.microsoft.com/office/powerpoint/2010/main" val="3592366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8F500-D985-4447-BCDC-C1616F32BDBB}"/>
              </a:ext>
            </a:extLst>
          </p:cNvPr>
          <p:cNvSpPr>
            <a:spLocks noGrp="1"/>
          </p:cNvSpPr>
          <p:nvPr>
            <p:ph type="title"/>
          </p:nvPr>
        </p:nvSpPr>
        <p:spPr>
          <a:xfrm>
            <a:off x="530352" y="445366"/>
            <a:ext cx="8305980" cy="1174991"/>
          </a:xfrm>
        </p:spPr>
        <p:txBody>
          <a:bodyPr>
            <a:normAutofit/>
          </a:bodyPr>
          <a:lstStyle/>
          <a:p>
            <a:r>
              <a:rPr lang="en-US" sz="4000" dirty="0"/>
              <a:t>Recipes as Relationships</a:t>
            </a:r>
          </a:p>
        </p:txBody>
      </p:sp>
      <p:sp>
        <p:nvSpPr>
          <p:cNvPr id="3" name="Content Placeholder 2">
            <a:extLst>
              <a:ext uri="{FF2B5EF4-FFF2-40B4-BE49-F238E27FC236}">
                <a16:creationId xmlns:a16="http://schemas.microsoft.com/office/drawing/2014/main" id="{FB19ED92-4D6F-FE4D-B79F-7137348BA3C6}"/>
              </a:ext>
            </a:extLst>
          </p:cNvPr>
          <p:cNvSpPr>
            <a:spLocks noGrp="1"/>
          </p:cNvSpPr>
          <p:nvPr>
            <p:ph idx="1"/>
          </p:nvPr>
        </p:nvSpPr>
        <p:spPr>
          <a:xfrm>
            <a:off x="5471340" y="2392513"/>
            <a:ext cx="3364992" cy="3255252"/>
          </a:xfrm>
        </p:spPr>
        <p:txBody>
          <a:bodyPr>
            <a:noAutofit/>
          </a:bodyPr>
          <a:lstStyle/>
          <a:p>
            <a:r>
              <a:rPr lang="en-US" sz="4000" dirty="0"/>
              <a:t>Environment</a:t>
            </a:r>
          </a:p>
          <a:p>
            <a:r>
              <a:rPr lang="en-US" sz="4000" dirty="0"/>
              <a:t>Movement and Trade</a:t>
            </a:r>
          </a:p>
          <a:p>
            <a:r>
              <a:rPr lang="en-US" sz="4000" dirty="0"/>
              <a:t>Cultural Learning</a:t>
            </a:r>
          </a:p>
        </p:txBody>
      </p:sp>
      <p:pic>
        <p:nvPicPr>
          <p:cNvPr id="5" name="Picture 4">
            <a:extLst>
              <a:ext uri="{FF2B5EF4-FFF2-40B4-BE49-F238E27FC236}">
                <a16:creationId xmlns:a16="http://schemas.microsoft.com/office/drawing/2014/main" id="{CCBA2F81-C446-9540-B0C0-980361AE959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2003612"/>
            <a:ext cx="5301983" cy="3711388"/>
          </a:xfrm>
          <a:prstGeom prst="rect">
            <a:avLst/>
          </a:prstGeom>
        </p:spPr>
      </p:pic>
    </p:spTree>
    <p:extLst>
      <p:ext uri="{BB962C8B-B14F-4D97-AF65-F5344CB8AC3E}">
        <p14:creationId xmlns:p14="http://schemas.microsoft.com/office/powerpoint/2010/main" val="2022736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FC50A6C-0260-6747-8D6F-B376D5F0BFD5}"/>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sp>
        <p:nvSpPr>
          <p:cNvPr id="7" name="Title 6">
            <a:extLst>
              <a:ext uri="{FF2B5EF4-FFF2-40B4-BE49-F238E27FC236}">
                <a16:creationId xmlns:a16="http://schemas.microsoft.com/office/drawing/2014/main" id="{B2EC07FE-4B59-B345-AB98-EA0BCE922BBD}"/>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7B568258-4D5C-C54E-92B4-91C0D3871E11}"/>
              </a:ext>
            </a:extLst>
          </p:cNvPr>
          <p:cNvPicPr>
            <a:picLocks noChangeAspect="1"/>
          </p:cNvPicPr>
          <p:nvPr/>
        </p:nvPicPr>
        <p:blipFill>
          <a:blip r:embed="rId4"/>
          <a:stretch>
            <a:fillRect/>
          </a:stretch>
        </p:blipFill>
        <p:spPr>
          <a:xfrm>
            <a:off x="508000" y="514350"/>
            <a:ext cx="8128000" cy="5829300"/>
          </a:xfrm>
          <a:prstGeom prst="rect">
            <a:avLst/>
          </a:prstGeom>
          <a:solidFill>
            <a:schemeClr val="tx1"/>
          </a:solidFill>
        </p:spPr>
      </p:pic>
      <p:sp>
        <p:nvSpPr>
          <p:cNvPr id="6" name="Rectangle 5">
            <a:extLst>
              <a:ext uri="{FF2B5EF4-FFF2-40B4-BE49-F238E27FC236}">
                <a16:creationId xmlns:a16="http://schemas.microsoft.com/office/drawing/2014/main" id="{0F378FB4-C6ED-B243-A2E4-29780C8BB109}"/>
              </a:ext>
            </a:extLst>
          </p:cNvPr>
          <p:cNvSpPr/>
          <p:nvPr/>
        </p:nvSpPr>
        <p:spPr>
          <a:xfrm>
            <a:off x="2137273" y="848298"/>
            <a:ext cx="2060154" cy="5387249"/>
          </a:xfrm>
          <a:prstGeom prst="rect">
            <a:avLst/>
          </a:prstGeom>
          <a:solidFill>
            <a:schemeClr val="accent5">
              <a:alpha val="1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88D3935-00AD-E540-B442-F74AD771BC3F}"/>
              </a:ext>
            </a:extLst>
          </p:cNvPr>
          <p:cNvSpPr txBox="1"/>
          <p:nvPr/>
        </p:nvSpPr>
        <p:spPr>
          <a:xfrm>
            <a:off x="3014843" y="-8870"/>
            <a:ext cx="3114314" cy="523220"/>
          </a:xfrm>
          <a:prstGeom prst="rect">
            <a:avLst/>
          </a:prstGeom>
          <a:noFill/>
        </p:spPr>
        <p:txBody>
          <a:bodyPr wrap="none" rtlCol="0">
            <a:spAutoFit/>
          </a:bodyPr>
          <a:lstStyle/>
          <a:p>
            <a:r>
              <a:rPr lang="en-US" sz="2800" dirty="0"/>
              <a:t>Bahama Red “Clays”</a:t>
            </a:r>
          </a:p>
        </p:txBody>
      </p:sp>
    </p:spTree>
    <p:extLst>
      <p:ext uri="{BB962C8B-B14F-4D97-AF65-F5344CB8AC3E}">
        <p14:creationId xmlns:p14="http://schemas.microsoft.com/office/powerpoint/2010/main" val="23076111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8">
            <a:extLst>
              <a:ext uri="{FF2B5EF4-FFF2-40B4-BE49-F238E27FC236}">
                <a16:creationId xmlns:a16="http://schemas.microsoft.com/office/drawing/2014/main" id="{AB22F224-CE87-F14B-8A8A-6843D3E0D78D}"/>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pic>
        <p:nvPicPr>
          <p:cNvPr id="1028" name="Picture 4">
            <a:extLst>
              <a:ext uri="{FF2B5EF4-FFF2-40B4-BE49-F238E27FC236}">
                <a16:creationId xmlns:a16="http://schemas.microsoft.com/office/drawing/2014/main" id="{B9146D76-DD33-9F41-9561-4616750D3B5E}"/>
              </a:ext>
            </a:extLst>
          </p:cNvPr>
          <p:cNvPicPr>
            <a:picLocks noChangeAspect="1" noChangeArrowheads="1"/>
          </p:cNvPicPr>
          <p:nvPr/>
        </p:nvPicPr>
        <p:blipFill>
          <a:blip r:embed="rId4" cstate="print">
            <a:extLst>
              <a:ext uri="{28A0092B-C50C-407E-A947-70E740481C1C}">
                <a14:useLocalDpi xmlns:a14="http://schemas.microsoft.com/office/drawing/2010/main"/>
              </a:ext>
            </a:extLst>
          </a:blip>
          <a:srcRect/>
          <a:stretch>
            <a:fillRect/>
          </a:stretch>
        </p:blipFill>
        <p:spPr bwMode="auto">
          <a:xfrm>
            <a:off x="1344205" y="498764"/>
            <a:ext cx="6455589" cy="6359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1284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29CD5-E73C-7641-85DA-C16025508B89}"/>
              </a:ext>
            </a:extLst>
          </p:cNvPr>
          <p:cNvSpPr>
            <a:spLocks noGrp="1"/>
          </p:cNvSpPr>
          <p:nvPr>
            <p:ph type="title"/>
          </p:nvPr>
        </p:nvSpPr>
        <p:spPr/>
        <p:txBody>
          <a:bodyPr/>
          <a:lstStyle/>
          <a:p>
            <a:r>
              <a:rPr lang="en-US" dirty="0"/>
              <a:t>Mechanical Tests</a:t>
            </a:r>
          </a:p>
        </p:txBody>
      </p:sp>
      <p:pic>
        <p:nvPicPr>
          <p:cNvPr id="5" name="Content Placeholder 4">
            <a:extLst>
              <a:ext uri="{FF2B5EF4-FFF2-40B4-BE49-F238E27FC236}">
                <a16:creationId xmlns:a16="http://schemas.microsoft.com/office/drawing/2014/main" id="{35122C9A-82A1-B14E-9348-FA291B6AA7CE}"/>
              </a:ext>
            </a:extLst>
          </p:cNvPr>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rot="10800000">
            <a:off x="0" y="2265728"/>
            <a:ext cx="4135966" cy="3101975"/>
          </a:xfrm>
        </p:spPr>
      </p:pic>
      <p:pic>
        <p:nvPicPr>
          <p:cNvPr id="7" name="Picture 6">
            <a:extLst>
              <a:ext uri="{FF2B5EF4-FFF2-40B4-BE49-F238E27FC236}">
                <a16:creationId xmlns:a16="http://schemas.microsoft.com/office/drawing/2014/main" id="{AEB777A0-4F32-6D4C-BCFB-2D54B4827028}"/>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10800000">
            <a:off x="4875909" y="2317791"/>
            <a:ext cx="3997133" cy="2997850"/>
          </a:xfrm>
          <a:prstGeom prst="rect">
            <a:avLst/>
          </a:prstGeom>
        </p:spPr>
      </p:pic>
      <p:pic>
        <p:nvPicPr>
          <p:cNvPr id="9" name="Picture 8">
            <a:extLst>
              <a:ext uri="{FF2B5EF4-FFF2-40B4-BE49-F238E27FC236}">
                <a16:creationId xmlns:a16="http://schemas.microsoft.com/office/drawing/2014/main" id="{D37F1FDE-EC49-4B41-8034-DBB411B4E264}"/>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2692028" y="4247582"/>
            <a:ext cx="3480557" cy="2610418"/>
          </a:xfrm>
          <a:prstGeom prst="rect">
            <a:avLst/>
          </a:prstGeom>
        </p:spPr>
      </p:pic>
    </p:spTree>
    <p:extLst>
      <p:ext uri="{BB962C8B-B14F-4D97-AF65-F5344CB8AC3E}">
        <p14:creationId xmlns:p14="http://schemas.microsoft.com/office/powerpoint/2010/main" val="13496824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8">
            <a:extLst>
              <a:ext uri="{FF2B5EF4-FFF2-40B4-BE49-F238E27FC236}">
                <a16:creationId xmlns:a16="http://schemas.microsoft.com/office/drawing/2014/main" id="{34E8688D-6C89-AE48-9456-F799D74716A1}"/>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pic>
        <p:nvPicPr>
          <p:cNvPr id="5" name="Content Placeholder 4">
            <a:extLst>
              <a:ext uri="{FF2B5EF4-FFF2-40B4-BE49-F238E27FC236}">
                <a16:creationId xmlns:a16="http://schemas.microsoft.com/office/drawing/2014/main" id="{1CB2EF8E-3C1A-974A-880B-64C5F94DACD1}"/>
              </a:ext>
            </a:extLst>
          </p:cNvPr>
          <p:cNvPicPr>
            <a:picLocks noGrp="1" noChangeAspect="1"/>
          </p:cNvPicPr>
          <p:nvPr>
            <p:ph idx="4294967295"/>
          </p:nvPr>
        </p:nvPicPr>
        <p:blipFill>
          <a:blip r:embed="rId4"/>
          <a:stretch>
            <a:fillRect/>
          </a:stretch>
        </p:blipFill>
        <p:spPr>
          <a:xfrm>
            <a:off x="1701800" y="558800"/>
            <a:ext cx="5740400" cy="5740400"/>
          </a:xfrm>
        </p:spPr>
      </p:pic>
    </p:spTree>
    <p:extLst>
      <p:ext uri="{BB962C8B-B14F-4D97-AF65-F5344CB8AC3E}">
        <p14:creationId xmlns:p14="http://schemas.microsoft.com/office/powerpoint/2010/main" val="1961407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8">
            <a:extLst>
              <a:ext uri="{FF2B5EF4-FFF2-40B4-BE49-F238E27FC236}">
                <a16:creationId xmlns:a16="http://schemas.microsoft.com/office/drawing/2014/main" id="{53CF6B14-8485-6B44-AABB-E34ABD18B9F5}"/>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pic>
        <p:nvPicPr>
          <p:cNvPr id="5" name="Content Placeholder 4">
            <a:extLst>
              <a:ext uri="{FF2B5EF4-FFF2-40B4-BE49-F238E27FC236}">
                <a16:creationId xmlns:a16="http://schemas.microsoft.com/office/drawing/2014/main" id="{C777A502-E615-C440-A08B-3D6E7789B21F}"/>
              </a:ext>
            </a:extLst>
          </p:cNvPr>
          <p:cNvPicPr>
            <a:picLocks noGrp="1" noChangeAspect="1"/>
          </p:cNvPicPr>
          <p:nvPr>
            <p:ph idx="4294967295"/>
          </p:nvPr>
        </p:nvPicPr>
        <p:blipFill>
          <a:blip r:embed="rId4"/>
          <a:stretch>
            <a:fillRect/>
          </a:stretch>
        </p:blipFill>
        <p:spPr>
          <a:xfrm>
            <a:off x="2072842" y="929842"/>
            <a:ext cx="4998316" cy="4998316"/>
          </a:xfrm>
        </p:spPr>
      </p:pic>
    </p:spTree>
    <p:extLst>
      <p:ext uri="{BB962C8B-B14F-4D97-AF65-F5344CB8AC3E}">
        <p14:creationId xmlns:p14="http://schemas.microsoft.com/office/powerpoint/2010/main" val="12068330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a:extLst>
              <a:ext uri="{FF2B5EF4-FFF2-40B4-BE49-F238E27FC236}">
                <a16:creationId xmlns:a16="http://schemas.microsoft.com/office/drawing/2014/main" id="{DE11D9E1-904A-C74F-BDD5-EC24BAE230E7}"/>
              </a:ext>
            </a:extLst>
          </p:cNvPr>
          <p:cNvPicPr>
            <a:picLocks noChangeAspect="1"/>
          </p:cNvPicPr>
          <p:nvPr/>
        </p:nvPicPr>
        <p:blipFill>
          <a:blip r:embed="rId3" cstate="print">
            <a:alphaModFix amt="20000"/>
            <a:extLst>
              <a:ext uri="{28A0092B-C50C-407E-A947-70E740481C1C}">
                <a14:useLocalDpi xmlns:a14="http://schemas.microsoft.com/office/drawing/2010/main"/>
              </a:ext>
            </a:extLst>
          </a:blip>
          <a:stretch>
            <a:fillRect/>
          </a:stretch>
        </p:blipFill>
        <p:spPr>
          <a:xfrm>
            <a:off x="0" y="20157"/>
            <a:ext cx="9090245" cy="6817685"/>
          </a:xfrm>
          <a:prstGeom prst="rect">
            <a:avLst/>
          </a:prstGeom>
        </p:spPr>
      </p:pic>
      <p:sp>
        <p:nvSpPr>
          <p:cNvPr id="2" name="Title 1">
            <a:extLst>
              <a:ext uri="{FF2B5EF4-FFF2-40B4-BE49-F238E27FC236}">
                <a16:creationId xmlns:a16="http://schemas.microsoft.com/office/drawing/2014/main" id="{BE72836A-B9E3-0F45-A930-E69BEB06BA8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70C03DE-72D5-D043-9202-BC7CACDAD9A0}"/>
              </a:ext>
            </a:extLst>
          </p:cNvPr>
          <p:cNvSpPr>
            <a:spLocks noGrp="1"/>
          </p:cNvSpPr>
          <p:nvPr>
            <p:ph idx="1"/>
          </p:nvPr>
        </p:nvSpPr>
        <p:spPr/>
        <p:txBody>
          <a:bodyPr/>
          <a:lstStyle/>
          <a:p>
            <a:endParaRPr lang="en-US"/>
          </a:p>
        </p:txBody>
      </p:sp>
      <p:pic>
        <p:nvPicPr>
          <p:cNvPr id="1026" name="Picture 2" descr="showing disintegration calcium-rich pottery over time">
            <a:extLst>
              <a:ext uri="{FF2B5EF4-FFF2-40B4-BE49-F238E27FC236}">
                <a16:creationId xmlns:a16="http://schemas.microsoft.com/office/drawing/2014/main" id="{EDF2D12E-CBAD-304D-97EB-F906FE4E19C3}"/>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98401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oup of women sitting on a beach eating food&#10;&#10;Description automatically generated with low confidence">
            <a:extLst>
              <a:ext uri="{FF2B5EF4-FFF2-40B4-BE49-F238E27FC236}">
                <a16:creationId xmlns:a16="http://schemas.microsoft.com/office/drawing/2014/main" id="{ED41BE48-4F20-9942-BDAA-72D9EB82012A}"/>
              </a:ext>
            </a:extLst>
          </p:cNvPr>
          <p:cNvPicPr>
            <a:picLocks noGrp="1" noChangeAspect="1"/>
          </p:cNvPicPr>
          <p:nvPr>
            <p:ph idx="4294967295"/>
          </p:nvPr>
        </p:nvPicPr>
        <p:blipFill>
          <a:blip r:embed="rId3" cstate="print">
            <a:extLst>
              <a:ext uri="{28A0092B-C50C-407E-A947-70E740481C1C}">
                <a14:useLocalDpi xmlns:a14="http://schemas.microsoft.com/office/drawing/2010/main"/>
              </a:ext>
            </a:extLst>
          </a:blip>
          <a:stretch>
            <a:fillRect/>
          </a:stretch>
        </p:blipFill>
        <p:spPr>
          <a:xfrm>
            <a:off x="1531429" y="617284"/>
            <a:ext cx="5953125" cy="4764087"/>
          </a:xfrm>
        </p:spPr>
      </p:pic>
      <p:sp>
        <p:nvSpPr>
          <p:cNvPr id="5" name="TextBox 4">
            <a:extLst>
              <a:ext uri="{FF2B5EF4-FFF2-40B4-BE49-F238E27FC236}">
                <a16:creationId xmlns:a16="http://schemas.microsoft.com/office/drawing/2014/main" id="{44FED358-0993-5942-B97F-2E2E5B3EEEAF}"/>
              </a:ext>
            </a:extLst>
          </p:cNvPr>
          <p:cNvSpPr txBox="1"/>
          <p:nvPr/>
        </p:nvSpPr>
        <p:spPr>
          <a:xfrm>
            <a:off x="0" y="5517441"/>
            <a:ext cx="9107424" cy="1661993"/>
          </a:xfrm>
          <a:prstGeom prst="rect">
            <a:avLst/>
          </a:prstGeom>
          <a:noFill/>
        </p:spPr>
        <p:txBody>
          <a:bodyPr wrap="square">
            <a:spAutoFit/>
          </a:bodyPr>
          <a:lstStyle/>
          <a:p>
            <a:pPr marL="0" marR="0">
              <a:spcBef>
                <a:spcPts val="0"/>
              </a:spcBef>
              <a:spcAft>
                <a:spcPts val="0"/>
              </a:spcAft>
            </a:pPr>
            <a:r>
              <a:rPr lang="en-US" sz="1400" b="1" dirty="0">
                <a:effectLst/>
                <a:latin typeface="Arial" panose="020B0604020202020204" pitchFamily="34" charset="0"/>
                <a:ea typeface="Times New Roman" panose="02020603050405020304" pitchFamily="18" charset="0"/>
                <a:cs typeface="Arial" panose="020B0604020202020204" pitchFamily="34" charset="0"/>
              </a:rPr>
              <a:t>Bloch, Lindsay,</a:t>
            </a:r>
            <a:r>
              <a:rPr lang="en-US" sz="1400" dirty="0">
                <a:effectLst/>
                <a:latin typeface="Arial" panose="020B0604020202020204" pitchFamily="34" charset="0"/>
                <a:ea typeface="Times New Roman" panose="02020603050405020304" pitchFamily="18" charset="0"/>
                <a:cs typeface="Arial" panose="020B0604020202020204" pitchFamily="34" charset="0"/>
              </a:rPr>
              <a:t> Emily </a:t>
            </a:r>
            <a:r>
              <a:rPr lang="en-US" sz="1400" dirty="0" err="1">
                <a:effectLst/>
                <a:latin typeface="Arial" panose="020B0604020202020204" pitchFamily="34" charset="0"/>
                <a:ea typeface="Times New Roman" panose="02020603050405020304" pitchFamily="18" charset="0"/>
                <a:cs typeface="Arial" panose="020B0604020202020204" pitchFamily="34" charset="0"/>
              </a:rPr>
              <a:t>Kracht</a:t>
            </a:r>
            <a:r>
              <a:rPr lang="en-US" sz="1400" dirty="0">
                <a:effectLst/>
                <a:latin typeface="Arial" panose="020B0604020202020204" pitchFamily="34" charset="0"/>
                <a:ea typeface="Times New Roman" panose="02020603050405020304" pitchFamily="18" charset="0"/>
                <a:cs typeface="Arial" panose="020B0604020202020204" pitchFamily="34" charset="0"/>
              </a:rPr>
              <a:t>, John Jaeger, and William F. Keegan</a:t>
            </a:r>
          </a:p>
          <a:p>
            <a:r>
              <a:rPr lang="en-US" sz="1400" dirty="0">
                <a:effectLst/>
                <a:latin typeface="Arial" panose="020B0604020202020204" pitchFamily="34" charset="0"/>
                <a:ea typeface="Times New Roman" panose="02020603050405020304" pitchFamily="18" charset="0"/>
                <a:cs typeface="Arial" panose="020B0604020202020204" pitchFamily="34" charset="0"/>
              </a:rPr>
              <a:t>In Prep  Palmetto Ware Pottery of the Lucayan Islands: Reverse Engineering a Novel Pottery Type. </a:t>
            </a:r>
          </a:p>
          <a:p>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p>
            <a:r>
              <a:rPr lang="en-US" sz="1400" dirty="0" err="1">
                <a:latin typeface="Arial" panose="020B0604020202020204" pitchFamily="34" charset="0"/>
                <a:cs typeface="Arial" panose="020B0604020202020204" pitchFamily="34" charset="0"/>
              </a:rPr>
              <a:t>Kracht</a:t>
            </a:r>
            <a:r>
              <a:rPr lang="en-US" sz="1400" dirty="0">
                <a:latin typeface="Arial" panose="020B0604020202020204" pitchFamily="34" charset="0"/>
                <a:cs typeface="Arial" panose="020B0604020202020204" pitchFamily="34" charset="0"/>
              </a:rPr>
              <a:t>, Emily C., </a:t>
            </a:r>
            <a:r>
              <a:rPr lang="en-US" sz="1400" b="1" dirty="0">
                <a:latin typeface="Arial" panose="020B0604020202020204" pitchFamily="34" charset="0"/>
                <a:cs typeface="Arial" panose="020B0604020202020204" pitchFamily="34" charset="0"/>
              </a:rPr>
              <a:t>Lindsay Bloch</a:t>
            </a:r>
            <a:r>
              <a:rPr lang="en-US" sz="1400" dirty="0">
                <a:latin typeface="Arial" panose="020B0604020202020204" pitchFamily="34" charset="0"/>
                <a:cs typeface="Arial" panose="020B0604020202020204" pitchFamily="34" charset="0"/>
              </a:rPr>
              <a:t>, William F. Keegan</a:t>
            </a:r>
          </a:p>
          <a:p>
            <a:r>
              <a:rPr lang="en-US" sz="1400" dirty="0">
                <a:latin typeface="Arial" panose="020B0604020202020204" pitchFamily="34" charset="0"/>
                <a:cs typeface="Arial" panose="020B0604020202020204" pitchFamily="34" charset="0"/>
              </a:rPr>
              <a:t>2022 Production of Greater Antillean Pottery and its Exchange to the Lucayan Islands:  A Compositional Study.  </a:t>
            </a:r>
            <a:r>
              <a:rPr lang="en-US" sz="1400" i="1" dirty="0">
                <a:latin typeface="Arial" panose="020B0604020202020204" pitchFamily="34" charset="0"/>
                <a:cs typeface="Arial" panose="020B0604020202020204" pitchFamily="34" charset="0"/>
              </a:rPr>
              <a:t>Journal of Archaeological Science: Reports</a:t>
            </a:r>
            <a:r>
              <a:rPr lang="en-US" sz="1400" dirty="0">
                <a:latin typeface="Arial" panose="020B0604020202020204" pitchFamily="34" charset="0"/>
                <a:cs typeface="Arial" panose="020B0604020202020204" pitchFamily="34" charset="0"/>
              </a:rPr>
              <a:t>. </a:t>
            </a:r>
          </a:p>
          <a:p>
            <a:endParaRPr lang="en-US" dirty="0"/>
          </a:p>
        </p:txBody>
      </p:sp>
    </p:spTree>
    <p:extLst>
      <p:ext uri="{BB962C8B-B14F-4D97-AF65-F5344CB8AC3E}">
        <p14:creationId xmlns:p14="http://schemas.microsoft.com/office/powerpoint/2010/main" val="27910985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2B97E5-FD68-DB01-AF85-B55E1362470C}"/>
              </a:ext>
            </a:extLst>
          </p:cNvPr>
          <p:cNvPicPr>
            <a:picLocks noChangeAspect="1"/>
          </p:cNvPicPr>
          <p:nvPr/>
        </p:nvPicPr>
        <p:blipFill>
          <a:blip r:embed="rId3"/>
          <a:stretch>
            <a:fillRect/>
          </a:stretch>
        </p:blipFill>
        <p:spPr>
          <a:xfrm>
            <a:off x="1651000" y="520700"/>
            <a:ext cx="5842000" cy="5816600"/>
          </a:xfrm>
          <a:prstGeom prst="rect">
            <a:avLst/>
          </a:prstGeom>
        </p:spPr>
      </p:pic>
    </p:spTree>
    <p:extLst>
      <p:ext uri="{BB962C8B-B14F-4D97-AF65-F5344CB8AC3E}">
        <p14:creationId xmlns:p14="http://schemas.microsoft.com/office/powerpoint/2010/main" val="31014257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MtVscanline50pct.bmp">
            <a:extLst>
              <a:ext uri="{FF2B5EF4-FFF2-40B4-BE49-F238E27FC236}">
                <a16:creationId xmlns:a16="http://schemas.microsoft.com/office/drawing/2014/main" id="{53B0B3C7-070F-2B43-BCAF-CA6B19E5090A}"/>
              </a:ext>
            </a:extLst>
          </p:cNvPr>
          <p:cNvPicPr>
            <a:picLocks noChangeAspect="1"/>
          </p:cNvPicPr>
          <p:nvPr/>
        </p:nvPicPr>
        <p:blipFill rotWithShape="1">
          <a:blip r:embed="rId3" cstate="print">
            <a:alphaModFix amt="35000"/>
            <a:extLst>
              <a:ext uri="{28A0092B-C50C-407E-A947-70E740481C1C}">
                <a14:useLocalDpi xmlns:a14="http://schemas.microsoft.com/office/drawing/2010/main"/>
              </a:ext>
            </a:extLst>
          </a:blip>
          <a:srcRect/>
          <a:stretch/>
        </p:blipFill>
        <p:spPr>
          <a:xfrm>
            <a:off x="0" y="0"/>
            <a:ext cx="9144000" cy="6857999"/>
          </a:xfrm>
          <a:prstGeom prst="rect">
            <a:avLst/>
          </a:prstGeom>
        </p:spPr>
      </p:pic>
      <p:sp>
        <p:nvSpPr>
          <p:cNvPr id="2" name="Title 1"/>
          <p:cNvSpPr>
            <a:spLocks noGrp="1"/>
          </p:cNvSpPr>
          <p:nvPr>
            <p:ph type="title"/>
          </p:nvPr>
        </p:nvSpPr>
        <p:spPr/>
        <p:txBody>
          <a:bodyPr/>
          <a:lstStyle/>
          <a:p>
            <a:pPr algn="ctr"/>
            <a:r>
              <a:rPr lang="en-US" sz="3200" dirty="0">
                <a:solidFill>
                  <a:schemeClr val="tx1"/>
                </a:solidFill>
              </a:rPr>
              <a:t>What is clay?</a:t>
            </a:r>
          </a:p>
        </p:txBody>
      </p:sp>
      <p:sp>
        <p:nvSpPr>
          <p:cNvPr id="3" name="Text Placeholder 2"/>
          <p:cNvSpPr>
            <a:spLocks noGrp="1"/>
          </p:cNvSpPr>
          <p:nvPr>
            <p:ph type="body" idx="1"/>
          </p:nvPr>
        </p:nvSpPr>
        <p:spPr/>
        <p:txBody>
          <a:bodyPr/>
          <a:lstStyle/>
          <a:p>
            <a:r>
              <a:rPr lang="en-US" sz="3600" dirty="0"/>
              <a:t>A mineral?</a:t>
            </a:r>
          </a:p>
          <a:p>
            <a:r>
              <a:rPr lang="en-US" sz="3600" dirty="0"/>
              <a:t>A particle size?</a:t>
            </a:r>
          </a:p>
          <a:p>
            <a:r>
              <a:rPr lang="en-US" sz="3600" dirty="0"/>
              <a:t>A texture?</a:t>
            </a:r>
          </a:p>
          <a:p>
            <a:endParaRPr lang="en-US" dirty="0"/>
          </a:p>
        </p:txBody>
      </p:sp>
      <p:pic>
        <p:nvPicPr>
          <p:cNvPr id="7" name="Picture 6">
            <a:extLst>
              <a:ext uri="{FF2B5EF4-FFF2-40B4-BE49-F238E27FC236}">
                <a16:creationId xmlns:a16="http://schemas.microsoft.com/office/drawing/2014/main" id="{FED0D178-4960-AB4E-AEDD-930EA6003337}"/>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889979" y="1557150"/>
            <a:ext cx="5254021" cy="1756900"/>
          </a:xfrm>
          <a:prstGeom prst="rect">
            <a:avLst/>
          </a:prstGeom>
        </p:spPr>
      </p:pic>
      <p:sp>
        <p:nvSpPr>
          <p:cNvPr id="8" name="TextBox 7">
            <a:extLst>
              <a:ext uri="{FF2B5EF4-FFF2-40B4-BE49-F238E27FC236}">
                <a16:creationId xmlns:a16="http://schemas.microsoft.com/office/drawing/2014/main" id="{92CE0951-8098-6140-A2A2-4C31F8597A36}"/>
              </a:ext>
            </a:extLst>
          </p:cNvPr>
          <p:cNvSpPr txBox="1"/>
          <p:nvPr/>
        </p:nvSpPr>
        <p:spPr>
          <a:xfrm>
            <a:off x="3889979" y="3314050"/>
            <a:ext cx="5254021" cy="584775"/>
          </a:xfrm>
          <a:prstGeom prst="rect">
            <a:avLst/>
          </a:prstGeom>
          <a:noFill/>
        </p:spPr>
        <p:txBody>
          <a:bodyPr wrap="square" rtlCol="0">
            <a:spAutoFit/>
          </a:bodyPr>
          <a:lstStyle/>
          <a:p>
            <a:r>
              <a:rPr lang="en-US" sz="1600" dirty="0"/>
              <a:t>FIG. 6. Structural scheme of phyllosilicates. García-Romero and Suarez  2018 </a:t>
            </a:r>
            <a:r>
              <a:rPr lang="en-US" sz="1600" u="sng" dirty="0">
                <a:hlinkClick r:id="rId5"/>
              </a:rPr>
              <a:t>10.1180/minmag.2017.081.031</a:t>
            </a:r>
            <a:endParaRPr lang="en-US" sz="1600" dirty="0"/>
          </a:p>
        </p:txBody>
      </p:sp>
      <p:pic>
        <p:nvPicPr>
          <p:cNvPr id="11" name="Picture 10">
            <a:extLst>
              <a:ext uri="{FF2B5EF4-FFF2-40B4-BE49-F238E27FC236}">
                <a16:creationId xmlns:a16="http://schemas.microsoft.com/office/drawing/2014/main" id="{17C56BFF-0B9E-7D49-A955-F5F81676DD50}"/>
              </a:ext>
            </a:extLst>
          </p:cNvPr>
          <p:cNvPicPr>
            <a:picLocks noChangeAspect="1"/>
          </p:cNvPicPr>
          <p:nvPr/>
        </p:nvPicPr>
        <p:blipFill rotWithShape="1">
          <a:blip r:embed="rId6"/>
          <a:srcRect t="3685" b="3945"/>
          <a:stretch/>
        </p:blipFill>
        <p:spPr>
          <a:xfrm>
            <a:off x="3801844" y="1367650"/>
            <a:ext cx="4593009" cy="5490350"/>
          </a:xfrm>
          <a:prstGeom prst="rect">
            <a:avLst/>
          </a:prstGeom>
          <a:solidFill>
            <a:schemeClr val="tx1"/>
          </a:solidFill>
        </p:spPr>
      </p:pic>
      <p:pic>
        <p:nvPicPr>
          <p:cNvPr id="13" name="Picture 12">
            <a:extLst>
              <a:ext uri="{FF2B5EF4-FFF2-40B4-BE49-F238E27FC236}">
                <a16:creationId xmlns:a16="http://schemas.microsoft.com/office/drawing/2014/main" id="{476216A6-5D4C-8548-A02F-98F4886D9042}"/>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rot="10800000">
            <a:off x="190498" y="3429000"/>
            <a:ext cx="3401825" cy="3234333"/>
          </a:xfrm>
          <a:prstGeom prst="rect">
            <a:avLst/>
          </a:prstGeom>
        </p:spPr>
      </p:pic>
    </p:spTree>
    <p:extLst>
      <p:ext uri="{BB962C8B-B14F-4D97-AF65-F5344CB8AC3E}">
        <p14:creationId xmlns:p14="http://schemas.microsoft.com/office/powerpoint/2010/main" val="159269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311700" y="384417"/>
            <a:ext cx="8520600" cy="763500"/>
          </a:xfrm>
          <a:prstGeom prst="rect">
            <a:avLst/>
          </a:prstGeom>
        </p:spPr>
        <p:txBody>
          <a:bodyPr wrap="square" lIns="91425" tIns="91425" rIns="91425" bIns="91425" anchor="t" anchorCtr="0">
            <a:noAutofit/>
          </a:bodyPr>
          <a:lstStyle/>
          <a:p>
            <a:pPr marL="0" lvl="0" indent="0" algn="ctr" rtl="0">
              <a:spcBef>
                <a:spcPts val="0"/>
              </a:spcBef>
              <a:buNone/>
            </a:pPr>
            <a:r>
              <a:rPr lang="en-US" sz="3200" dirty="0">
                <a:solidFill>
                  <a:schemeClr val="tx1"/>
                </a:solidFill>
              </a:rPr>
              <a:t>Clay Firing changes</a:t>
            </a:r>
            <a:endParaRPr sz="3200" dirty="0">
              <a:solidFill>
                <a:schemeClr val="tx1"/>
              </a:solidFill>
            </a:endParaRPr>
          </a:p>
        </p:txBody>
      </p:sp>
      <p:pic>
        <p:nvPicPr>
          <p:cNvPr id="523" name="Shape 523"/>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805725" y="1356867"/>
            <a:ext cx="7532550" cy="5219802"/>
          </a:xfrm>
          <a:prstGeom prst="rect">
            <a:avLst/>
          </a:prstGeom>
          <a:noFill/>
          <a:ln>
            <a:noFill/>
          </a:ln>
        </p:spPr>
      </p:pic>
      <p:sp>
        <p:nvSpPr>
          <p:cNvPr id="2" name="Text Placeholder 1"/>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18753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91827"/>
            <a:ext cx="9144000" cy="822960"/>
          </a:xfrm>
          <a:noFill/>
        </p:spPr>
        <p:txBody>
          <a:bodyPr>
            <a:normAutofit fontScale="90000"/>
          </a:bodyPr>
          <a:lstStyle/>
          <a:p>
            <a:r>
              <a:rPr lang="en-US" sz="4000" dirty="0">
                <a:solidFill>
                  <a:srgbClr val="FFFFFF"/>
                </a:solidFill>
                <a:latin typeface="Franklin Gothic Medium"/>
                <a:cs typeface="Franklin Gothic Medium"/>
              </a:rPr>
              <a:t>Compositional Attributes</a:t>
            </a:r>
          </a:p>
        </p:txBody>
      </p:sp>
      <p:sp>
        <p:nvSpPr>
          <p:cNvPr id="4" name="Text Placeholder 3"/>
          <p:cNvSpPr>
            <a:spLocks noGrp="1"/>
          </p:cNvSpPr>
          <p:nvPr>
            <p:ph type="body" idx="1"/>
          </p:nvPr>
        </p:nvSpPr>
        <p:spPr>
          <a:xfrm>
            <a:off x="457200" y="1161588"/>
            <a:ext cx="4040188" cy="639762"/>
          </a:xfrm>
        </p:spPr>
        <p:txBody>
          <a:bodyPr/>
          <a:lstStyle/>
          <a:p>
            <a:pPr algn="ctr"/>
            <a:r>
              <a:rPr lang="en-US" dirty="0">
                <a:solidFill>
                  <a:srgbClr val="FFFFFF"/>
                </a:solidFill>
                <a:latin typeface="Franklin Gothic Medium"/>
                <a:cs typeface="Franklin Gothic Medium"/>
              </a:rPr>
              <a:t>VISIBLE</a:t>
            </a:r>
          </a:p>
        </p:txBody>
      </p:sp>
      <p:sp>
        <p:nvSpPr>
          <p:cNvPr id="5" name="Content Placeholder 4"/>
          <p:cNvSpPr>
            <a:spLocks noGrp="1"/>
          </p:cNvSpPr>
          <p:nvPr>
            <p:ph sz="half" idx="2"/>
          </p:nvPr>
        </p:nvSpPr>
        <p:spPr>
          <a:xfrm>
            <a:off x="457200" y="1801350"/>
            <a:ext cx="4040188" cy="3951288"/>
          </a:xfrm>
        </p:spPr>
        <p:txBody>
          <a:bodyPr>
            <a:normAutofit/>
          </a:bodyPr>
          <a:lstStyle/>
          <a:p>
            <a:r>
              <a:rPr lang="en-US" dirty="0">
                <a:solidFill>
                  <a:srgbClr val="FFFFFF"/>
                </a:solidFill>
                <a:latin typeface="Franklin Gothic Medium"/>
                <a:cs typeface="Franklin Gothic Medium"/>
              </a:rPr>
              <a:t>Firing conditions</a:t>
            </a:r>
          </a:p>
          <a:p>
            <a:r>
              <a:rPr lang="en-US" dirty="0">
                <a:solidFill>
                  <a:srgbClr val="FFFFFF"/>
                </a:solidFill>
                <a:latin typeface="Franklin Gothic Medium"/>
                <a:cs typeface="Franklin Gothic Medium"/>
              </a:rPr>
              <a:t>Paste density and texture</a:t>
            </a:r>
          </a:p>
          <a:p>
            <a:r>
              <a:rPr lang="en-US" dirty="0">
                <a:solidFill>
                  <a:srgbClr val="FFFFFF"/>
                </a:solidFill>
                <a:latin typeface="Franklin Gothic Medium"/>
                <a:cs typeface="Franklin Gothic Medium"/>
              </a:rPr>
              <a:t>Paste color(s)</a:t>
            </a:r>
          </a:p>
          <a:p>
            <a:r>
              <a:rPr lang="en-US" dirty="0">
                <a:solidFill>
                  <a:srgbClr val="FFFFFF"/>
                </a:solidFill>
                <a:latin typeface="Franklin Gothic Medium"/>
                <a:cs typeface="Franklin Gothic Medium"/>
              </a:rPr>
              <a:t>Inclusions and voids</a:t>
            </a:r>
          </a:p>
          <a:p>
            <a:r>
              <a:rPr lang="en-US" dirty="0">
                <a:solidFill>
                  <a:srgbClr val="FFFFFF"/>
                </a:solidFill>
                <a:latin typeface="Franklin Gothic Medium"/>
                <a:cs typeface="Franklin Gothic Medium"/>
              </a:rPr>
              <a:t>Glaze characteristics</a:t>
            </a:r>
          </a:p>
        </p:txBody>
      </p:sp>
      <p:sp>
        <p:nvSpPr>
          <p:cNvPr id="6" name="Text Placeholder 5"/>
          <p:cNvSpPr>
            <a:spLocks noGrp="1"/>
          </p:cNvSpPr>
          <p:nvPr>
            <p:ph type="body" sz="quarter" idx="3"/>
          </p:nvPr>
        </p:nvSpPr>
        <p:spPr>
          <a:xfrm>
            <a:off x="4645025" y="1161588"/>
            <a:ext cx="4041775" cy="639762"/>
          </a:xfrm>
        </p:spPr>
        <p:txBody>
          <a:bodyPr/>
          <a:lstStyle/>
          <a:p>
            <a:pPr algn="ctr"/>
            <a:r>
              <a:rPr lang="en-US" dirty="0">
                <a:solidFill>
                  <a:srgbClr val="FFFFFF"/>
                </a:solidFill>
                <a:latin typeface="Franklin Gothic Medium"/>
                <a:cs typeface="Franklin Gothic Medium"/>
              </a:rPr>
              <a:t>INVISIBLE</a:t>
            </a:r>
          </a:p>
        </p:txBody>
      </p:sp>
      <p:sp>
        <p:nvSpPr>
          <p:cNvPr id="7" name="Content Placeholder 6"/>
          <p:cNvSpPr>
            <a:spLocks noGrp="1"/>
          </p:cNvSpPr>
          <p:nvPr>
            <p:ph sz="quarter" idx="4"/>
          </p:nvPr>
        </p:nvSpPr>
        <p:spPr>
          <a:xfrm>
            <a:off x="4497388" y="1810195"/>
            <a:ext cx="4041775" cy="3951288"/>
          </a:xfrm>
        </p:spPr>
        <p:txBody>
          <a:bodyPr/>
          <a:lstStyle/>
          <a:p>
            <a:r>
              <a:rPr lang="en-US" dirty="0">
                <a:solidFill>
                  <a:srgbClr val="FFFFFF"/>
                </a:solidFill>
                <a:latin typeface="Franklin Gothic Medium"/>
                <a:cs typeface="Franklin Gothic Medium"/>
              </a:rPr>
              <a:t>Mineral composition</a:t>
            </a:r>
          </a:p>
          <a:p>
            <a:pPr lvl="1"/>
            <a:r>
              <a:rPr lang="en-US" dirty="0">
                <a:solidFill>
                  <a:srgbClr val="FFFFFF"/>
                </a:solidFill>
                <a:latin typeface="Franklin Gothic Medium"/>
                <a:cs typeface="Franklin Gothic Medium"/>
              </a:rPr>
              <a:t>Paste</a:t>
            </a:r>
          </a:p>
          <a:p>
            <a:pPr lvl="1"/>
            <a:r>
              <a:rPr lang="en-US" dirty="0">
                <a:solidFill>
                  <a:srgbClr val="FFFFFF"/>
                </a:solidFill>
                <a:latin typeface="Franklin Gothic Medium"/>
                <a:cs typeface="Franklin Gothic Medium"/>
              </a:rPr>
              <a:t>Inclusions</a:t>
            </a:r>
          </a:p>
          <a:p>
            <a:r>
              <a:rPr lang="en-US" dirty="0">
                <a:solidFill>
                  <a:srgbClr val="FFFFFF"/>
                </a:solidFill>
                <a:latin typeface="Franklin Gothic Medium"/>
                <a:cs typeface="Franklin Gothic Medium"/>
              </a:rPr>
              <a:t>Elemental composition</a:t>
            </a:r>
          </a:p>
          <a:p>
            <a:pPr lvl="1"/>
            <a:r>
              <a:rPr lang="en-US" dirty="0">
                <a:solidFill>
                  <a:srgbClr val="FFFFFF"/>
                </a:solidFill>
                <a:latin typeface="Franklin Gothic Medium"/>
                <a:cs typeface="Franklin Gothic Medium"/>
              </a:rPr>
              <a:t>Paste</a:t>
            </a:r>
          </a:p>
          <a:p>
            <a:pPr lvl="1"/>
            <a:r>
              <a:rPr lang="en-US" dirty="0">
                <a:solidFill>
                  <a:srgbClr val="FFFFFF"/>
                </a:solidFill>
                <a:latin typeface="Franklin Gothic Medium"/>
                <a:cs typeface="Franklin Gothic Medium"/>
              </a:rPr>
              <a:t>Glaze</a:t>
            </a:r>
          </a:p>
          <a:p>
            <a:pPr lvl="1"/>
            <a:r>
              <a:rPr lang="en-US" dirty="0">
                <a:solidFill>
                  <a:srgbClr val="FFFFFF"/>
                </a:solidFill>
                <a:latin typeface="Franklin Gothic Medium"/>
                <a:cs typeface="Franklin Gothic Medium"/>
              </a:rPr>
              <a:t>Inclusions</a:t>
            </a:r>
          </a:p>
          <a:p>
            <a:endParaRPr lang="en-US" dirty="0"/>
          </a:p>
        </p:txBody>
      </p:sp>
      <p:pic>
        <p:nvPicPr>
          <p:cNvPr id="3" name="Picture 2" descr="Jamaica sample slides.jpg"/>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660707" y="4203894"/>
            <a:ext cx="3525449" cy="2614706"/>
          </a:xfrm>
          <a:prstGeom prst="rect">
            <a:avLst/>
          </a:prstGeom>
        </p:spPr>
      </p:pic>
      <p:grpSp>
        <p:nvGrpSpPr>
          <p:cNvPr id="8" name="Group 7"/>
          <p:cNvGrpSpPr>
            <a:grpSpLocks noChangeAspect="1"/>
          </p:cNvGrpSpPr>
          <p:nvPr/>
        </p:nvGrpSpPr>
        <p:grpSpPr>
          <a:xfrm>
            <a:off x="212724" y="4333456"/>
            <a:ext cx="3987757" cy="2250850"/>
            <a:chOff x="262521" y="364069"/>
            <a:chExt cx="8284579" cy="4676150"/>
          </a:xfrm>
        </p:grpSpPr>
        <p:pic>
          <p:nvPicPr>
            <p:cNvPr id="9" name="Picture 8" descr="YTM01 INT.JPG"/>
            <p:cNvPicPr>
              <a:picLocks noChangeAspect="1"/>
            </p:cNvPicPr>
            <p:nvPr/>
          </p:nvPicPr>
          <p:blipFill rotWithShape="1">
            <a:blip r:embed="rId4" cstate="screen">
              <a:extLst>
                <a:ext uri="{BEBA8EAE-BF5A-486C-A8C5-ECC9F3942E4B}">
                  <a14:imgProps xmlns:a14="http://schemas.microsoft.com/office/drawing/2010/main">
                    <a14:imgLayer r:embed="rId5">
                      <a14:imgEffect>
                        <a14:backgroundRemoval t="9816" b="90031" l="9942" r="89942"/>
                      </a14:imgEffect>
                    </a14:imgLayer>
                  </a14:imgProps>
                </a:ext>
                <a:ext uri="{28A0092B-C50C-407E-A947-70E740481C1C}">
                  <a14:useLocalDpi xmlns:a14="http://schemas.microsoft.com/office/drawing/2010/main"/>
                </a:ext>
              </a:extLst>
            </a:blip>
            <a:srcRect/>
            <a:stretch/>
          </p:blipFill>
          <p:spPr>
            <a:xfrm rot="15954855">
              <a:off x="109672" y="573021"/>
              <a:ext cx="1245498" cy="939800"/>
            </a:xfrm>
            <a:prstGeom prst="rect">
              <a:avLst/>
            </a:prstGeom>
          </p:spPr>
        </p:pic>
        <p:pic>
          <p:nvPicPr>
            <p:cNvPr id="10" name="Picture 9" descr="300dpi scale.tif"/>
            <p:cNvPicPr>
              <a:picLocks noChangeAspect="1"/>
            </p:cNvPicPr>
            <p:nvPr/>
          </p:nvPicPr>
          <p:blipFill>
            <a:blip r:embed="rId6" cstate="screen">
              <a:alphaModFix/>
              <a:extLst>
                <a:ext uri="{28A0092B-C50C-407E-A947-70E740481C1C}">
                  <a14:useLocalDpi xmlns:a14="http://schemas.microsoft.com/office/drawing/2010/main"/>
                </a:ext>
              </a:extLst>
            </a:blip>
            <a:stretch>
              <a:fillRect/>
            </a:stretch>
          </p:blipFill>
          <p:spPr>
            <a:xfrm>
              <a:off x="3407675" y="4667084"/>
              <a:ext cx="1488015" cy="373135"/>
            </a:xfrm>
            <a:prstGeom prst="rect">
              <a:avLst/>
            </a:prstGeom>
          </p:spPr>
        </p:pic>
        <p:pic>
          <p:nvPicPr>
            <p:cNvPr id="11" name="Picture 10" descr="YTM02 INT.JPG"/>
            <p:cNvPicPr>
              <a:picLocks noChangeAspect="1"/>
            </p:cNvPicPr>
            <p:nvPr/>
          </p:nvPicPr>
          <p:blipFill rotWithShape="1">
            <a:blip r:embed="rId7" cstate="screen">
              <a:extLst>
                <a:ext uri="{BEBA8EAE-BF5A-486C-A8C5-ECC9F3942E4B}">
                  <a14:imgProps xmlns:a14="http://schemas.microsoft.com/office/drawing/2010/main">
                    <a14:imgLayer r:embed="rId8">
                      <a14:imgEffect>
                        <a14:backgroundRemoval t="9975" b="89900" l="10010" r="89895"/>
                      </a14:imgEffect>
                    </a14:imgLayer>
                  </a14:imgProps>
                </a:ext>
                <a:ext uri="{28A0092B-C50C-407E-A947-70E740481C1C}">
                  <a14:useLocalDpi xmlns:a14="http://schemas.microsoft.com/office/drawing/2010/main"/>
                </a:ext>
              </a:extLst>
            </a:blip>
            <a:srcRect/>
            <a:stretch/>
          </p:blipFill>
          <p:spPr>
            <a:xfrm rot="16363567">
              <a:off x="743848" y="541869"/>
              <a:ext cx="1511300" cy="1155700"/>
            </a:xfrm>
            <a:prstGeom prst="rect">
              <a:avLst/>
            </a:prstGeom>
          </p:spPr>
        </p:pic>
        <p:pic>
          <p:nvPicPr>
            <p:cNvPr id="12" name="Picture 11" descr="YTM03 INT.JPG"/>
            <p:cNvPicPr>
              <a:picLocks noChangeAspect="1"/>
            </p:cNvPicPr>
            <p:nvPr/>
          </p:nvPicPr>
          <p:blipFill rotWithShape="1">
            <a:blip r:embed="rId9" cstate="screen">
              <a:extLst>
                <a:ext uri="{BEBA8EAE-BF5A-486C-A8C5-ECC9F3942E4B}">
                  <a14:imgProps xmlns:a14="http://schemas.microsoft.com/office/drawing/2010/main">
                    <a14:imgLayer r:embed="rId10">
                      <a14:imgEffect>
                        <a14:backgroundRemoval t="4209" b="89796" l="9160" r="89981"/>
                      </a14:imgEffect>
                      <a14:imgEffect>
                        <a14:colorTemperature colorTemp="3022"/>
                      </a14:imgEffect>
                    </a14:imgLayer>
                  </a14:imgProps>
                </a:ext>
                <a:ext uri="{28A0092B-C50C-407E-A947-70E740481C1C}">
                  <a14:useLocalDpi xmlns:a14="http://schemas.microsoft.com/office/drawing/2010/main"/>
                </a:ext>
              </a:extLst>
            </a:blip>
            <a:srcRect/>
            <a:stretch/>
          </p:blipFill>
          <p:spPr>
            <a:xfrm>
              <a:off x="1842398" y="567268"/>
              <a:ext cx="1511300" cy="1130300"/>
            </a:xfrm>
            <a:prstGeom prst="rect">
              <a:avLst/>
            </a:prstGeom>
          </p:spPr>
        </p:pic>
        <p:pic>
          <p:nvPicPr>
            <p:cNvPr id="13" name="Picture 12" descr="YTM04 INT.JPG"/>
            <p:cNvPicPr>
              <a:picLocks noChangeAspect="1"/>
            </p:cNvPicPr>
            <p:nvPr/>
          </p:nvPicPr>
          <p:blipFill rotWithShape="1">
            <a:blip r:embed="rId11" cstate="screen">
              <a:extLst>
                <a:ext uri="{BEBA8EAE-BF5A-486C-A8C5-ECC9F3942E4B}">
                  <a14:imgProps xmlns:a14="http://schemas.microsoft.com/office/drawing/2010/main">
                    <a14:imgLayer r:embed="rId12">
                      <a14:imgEffect>
                        <a14:backgroundRemoval t="9903" b="89773" l="3571" r="89916"/>
                      </a14:imgEffect>
                      <a14:imgEffect>
                        <a14:colorTemperature colorTemp="3022"/>
                      </a14:imgEffect>
                    </a14:imgLayer>
                  </a14:imgProps>
                </a:ext>
                <a:ext uri="{28A0092B-C50C-407E-A947-70E740481C1C}">
                  <a14:useLocalDpi xmlns:a14="http://schemas.microsoft.com/office/drawing/2010/main"/>
                </a:ext>
              </a:extLst>
            </a:blip>
            <a:srcRect/>
            <a:stretch/>
          </p:blipFill>
          <p:spPr>
            <a:xfrm rot="4738658">
              <a:off x="2794000" y="685435"/>
              <a:ext cx="1371600" cy="889000"/>
            </a:xfrm>
            <a:prstGeom prst="rect">
              <a:avLst/>
            </a:prstGeom>
          </p:spPr>
        </p:pic>
        <p:pic>
          <p:nvPicPr>
            <p:cNvPr id="14" name="Picture 13" descr="YTM05 INT.JPG"/>
            <p:cNvPicPr>
              <a:picLocks noChangeAspect="1"/>
            </p:cNvPicPr>
            <p:nvPr/>
          </p:nvPicPr>
          <p:blipFill rotWithShape="1">
            <a:blip r:embed="rId13" cstate="screen">
              <a:extLst>
                <a:ext uri="{BEBA8EAE-BF5A-486C-A8C5-ECC9F3942E4B}">
                  <a14:imgProps xmlns:a14="http://schemas.microsoft.com/office/drawing/2010/main">
                    <a14:imgLayer r:embed="rId14">
                      <a14:imgEffect>
                        <a14:backgroundRemoval t="9975" b="89900" l="10000" r="89916"/>
                      </a14:imgEffect>
                      <a14:imgEffect>
                        <a14:colorTemperature colorTemp="3022"/>
                      </a14:imgEffect>
                    </a14:imgLayer>
                  </a14:imgProps>
                </a:ext>
                <a:ext uri="{28A0092B-C50C-407E-A947-70E740481C1C}">
                  <a14:useLocalDpi xmlns:a14="http://schemas.microsoft.com/office/drawing/2010/main"/>
                </a:ext>
              </a:extLst>
            </a:blip>
            <a:srcRect/>
            <a:stretch/>
          </p:blipFill>
          <p:spPr>
            <a:xfrm>
              <a:off x="3759200" y="541868"/>
              <a:ext cx="1714500" cy="1155700"/>
            </a:xfrm>
            <a:prstGeom prst="rect">
              <a:avLst/>
            </a:prstGeom>
          </p:spPr>
        </p:pic>
        <p:pic>
          <p:nvPicPr>
            <p:cNvPr id="15" name="Picture 14" descr="YTM06 INT.JPG"/>
            <p:cNvPicPr>
              <a:picLocks noChangeAspect="1"/>
            </p:cNvPicPr>
            <p:nvPr/>
          </p:nvPicPr>
          <p:blipFill rotWithShape="1">
            <a:blip r:embed="rId15" cstate="screen">
              <a:extLst>
                <a:ext uri="{BEBA8EAE-BF5A-486C-A8C5-ECC9F3942E4B}">
                  <a14:imgProps xmlns:a14="http://schemas.microsoft.com/office/drawing/2010/main">
                    <a14:imgLayer r:embed="rId16">
                      <a14:imgEffect>
                        <a14:backgroundRemoval t="9825" b="96725" l="10025" r="89975"/>
                      </a14:imgEffect>
                      <a14:imgEffect>
                        <a14:colorTemperature colorTemp="3022"/>
                      </a14:imgEffect>
                    </a14:imgLayer>
                  </a14:imgProps>
                </a:ext>
                <a:ext uri="{28A0092B-C50C-407E-A947-70E740481C1C}">
                  <a14:useLocalDpi xmlns:a14="http://schemas.microsoft.com/office/drawing/2010/main"/>
                </a:ext>
              </a:extLst>
            </a:blip>
            <a:srcRect/>
            <a:stretch/>
          </p:blipFill>
          <p:spPr>
            <a:xfrm>
              <a:off x="5168900" y="465668"/>
              <a:ext cx="1739900" cy="1231900"/>
            </a:xfrm>
            <a:prstGeom prst="rect">
              <a:avLst/>
            </a:prstGeom>
          </p:spPr>
        </p:pic>
        <p:pic>
          <p:nvPicPr>
            <p:cNvPr id="16" name="Picture 15" descr="YTM07 INT.JPG"/>
            <p:cNvPicPr>
              <a:picLocks noChangeAspect="1"/>
            </p:cNvPicPr>
            <p:nvPr/>
          </p:nvPicPr>
          <p:blipFill rotWithShape="1">
            <a:blip r:embed="rId17" cstate="screen">
              <a:extLst>
                <a:ext uri="{BEBA8EAE-BF5A-486C-A8C5-ECC9F3942E4B}">
                  <a14:imgProps xmlns:a14="http://schemas.microsoft.com/office/drawing/2010/main">
                    <a14:imgLayer r:embed="rId18">
                      <a14:imgEffect>
                        <a14:backgroundRemoval t="6282" b="95846" l="4015" r="89961"/>
                      </a14:imgEffect>
                      <a14:imgEffect>
                        <a14:colorTemperature colorTemp="3022"/>
                      </a14:imgEffect>
                    </a14:imgLayer>
                  </a14:imgProps>
                </a:ext>
                <a:ext uri="{28A0092B-C50C-407E-A947-70E740481C1C}">
                  <a14:useLocalDpi xmlns:a14="http://schemas.microsoft.com/office/drawing/2010/main"/>
                </a:ext>
              </a:extLst>
            </a:blip>
            <a:srcRect/>
            <a:stretch/>
          </p:blipFill>
          <p:spPr>
            <a:xfrm>
              <a:off x="6541398" y="371801"/>
              <a:ext cx="1866900" cy="1422400"/>
            </a:xfrm>
            <a:prstGeom prst="rect">
              <a:avLst/>
            </a:prstGeom>
          </p:spPr>
        </p:pic>
        <p:pic>
          <p:nvPicPr>
            <p:cNvPr id="17" name="Picture 16" descr="YTM08 INT.JPG"/>
            <p:cNvPicPr>
              <a:picLocks noChangeAspect="1"/>
            </p:cNvPicPr>
            <p:nvPr/>
          </p:nvPicPr>
          <p:blipFill rotWithShape="1">
            <a:blip r:embed="rId19" cstate="screen">
              <a:extLst>
                <a:ext uri="{BEBA8EAE-BF5A-486C-A8C5-ECC9F3942E4B}">
                  <a14:imgProps xmlns:a14="http://schemas.microsoft.com/office/drawing/2010/main">
                    <a14:imgLayer r:embed="rId20">
                      <a14:imgEffect>
                        <a14:backgroundRemoval t="9865" b="96114" l="9859" r="89877">
                          <a14:foregroundMark x1="25528" y1="76981" x2="25528" y2="76981"/>
                        </a14:backgroundRemoval>
                      </a14:imgEffect>
                      <a14:imgEffect>
                        <a14:colorTemperature colorTemp="3022"/>
                      </a14:imgEffect>
                    </a14:imgLayer>
                  </a14:imgProps>
                </a:ext>
                <a:ext uri="{28A0092B-C50C-407E-A947-70E740481C1C}">
                  <a14:useLocalDpi xmlns:a14="http://schemas.microsoft.com/office/drawing/2010/main"/>
                </a:ext>
              </a:extLst>
            </a:blip>
            <a:srcRect/>
            <a:stretch/>
          </p:blipFill>
          <p:spPr>
            <a:xfrm rot="16200000">
              <a:off x="30457" y="1872801"/>
              <a:ext cx="1637402" cy="965200"/>
            </a:xfrm>
            <a:prstGeom prst="rect">
              <a:avLst/>
            </a:prstGeom>
          </p:spPr>
        </p:pic>
        <p:pic>
          <p:nvPicPr>
            <p:cNvPr id="18" name="Picture 17" descr="YTM09 INT.JPG"/>
            <p:cNvPicPr>
              <a:picLocks noChangeAspect="1"/>
            </p:cNvPicPr>
            <p:nvPr/>
          </p:nvPicPr>
          <p:blipFill rotWithShape="1">
            <a:blip r:embed="rId21" cstate="screen">
              <a:extLst>
                <a:ext uri="{BEBA8EAE-BF5A-486C-A8C5-ECC9F3942E4B}">
                  <a14:imgProps xmlns:a14="http://schemas.microsoft.com/office/drawing/2010/main">
                    <a14:imgLayer r:embed="rId22">
                      <a14:imgEffect>
                        <a14:backgroundRemoval t="0" b="99501" l="4037" r="91085"/>
                      </a14:imgEffect>
                      <a14:imgEffect>
                        <a14:colorTemperature colorTemp="3022"/>
                      </a14:imgEffect>
                    </a14:imgLayer>
                  </a14:imgProps>
                </a:ext>
                <a:ext uri="{28A0092B-C50C-407E-A947-70E740481C1C}">
                  <a14:useLocalDpi xmlns:a14="http://schemas.microsoft.com/office/drawing/2010/main"/>
                </a:ext>
              </a:extLst>
            </a:blip>
            <a:srcRect/>
            <a:stretch/>
          </p:blipFill>
          <p:spPr>
            <a:xfrm rot="6588629">
              <a:off x="997848" y="1834207"/>
              <a:ext cx="1714500" cy="1155700"/>
            </a:xfrm>
            <a:prstGeom prst="rect">
              <a:avLst/>
            </a:prstGeom>
          </p:spPr>
        </p:pic>
        <p:pic>
          <p:nvPicPr>
            <p:cNvPr id="19" name="Picture 18" descr="YTM10 INT.JPG"/>
            <p:cNvPicPr>
              <a:picLocks noChangeAspect="1"/>
            </p:cNvPicPr>
            <p:nvPr/>
          </p:nvPicPr>
          <p:blipFill rotWithShape="1">
            <a:blip r:embed="rId23" cstate="screen">
              <a:extLst>
                <a:ext uri="{BEBA8EAE-BF5A-486C-A8C5-ECC9F3942E4B}">
                  <a14:imgProps xmlns:a14="http://schemas.microsoft.com/office/drawing/2010/main">
                    <a14:imgLayer r:embed="rId24">
                      <a14:imgEffect>
                        <a14:backgroundRemoval t="5938" b="90000" l="5462" r="89832"/>
                      </a14:imgEffect>
                      <a14:imgEffect>
                        <a14:colorTemperature colorTemp="3022"/>
                      </a14:imgEffect>
                    </a14:imgLayer>
                  </a14:imgProps>
                </a:ext>
                <a:ext uri="{28A0092B-C50C-407E-A947-70E740481C1C}">
                  <a14:useLocalDpi xmlns:a14="http://schemas.microsoft.com/office/drawing/2010/main"/>
                </a:ext>
              </a:extLst>
            </a:blip>
            <a:srcRect/>
            <a:stretch/>
          </p:blipFill>
          <p:spPr>
            <a:xfrm rot="11030566">
              <a:off x="1832030" y="1592596"/>
              <a:ext cx="1714500" cy="1384300"/>
            </a:xfrm>
            <a:prstGeom prst="rect">
              <a:avLst/>
            </a:prstGeom>
          </p:spPr>
        </p:pic>
        <p:pic>
          <p:nvPicPr>
            <p:cNvPr id="20" name="Picture 19" descr="YTM11 INT.JPG"/>
            <p:cNvPicPr>
              <a:picLocks noChangeAspect="1"/>
            </p:cNvPicPr>
            <p:nvPr/>
          </p:nvPicPr>
          <p:blipFill rotWithShape="1">
            <a:blip r:embed="rId25" cstate="screen">
              <a:extLst>
                <a:ext uri="{BEBA8EAE-BF5A-486C-A8C5-ECC9F3942E4B}">
                  <a14:imgProps xmlns:a14="http://schemas.microsoft.com/office/drawing/2010/main">
                    <a14:imgLayer r:embed="rId26">
                      <a14:imgEffect>
                        <a14:backgroundRemoval t="3899" b="89794" l="9910" r="89910"/>
                      </a14:imgEffect>
                      <a14:imgEffect>
                        <a14:colorTemperature colorTemp="3022"/>
                      </a14:imgEffect>
                    </a14:imgLayer>
                  </a14:imgProps>
                </a:ext>
                <a:ext uri="{28A0092B-C50C-407E-A947-70E740481C1C}">
                  <a14:useLocalDpi xmlns:a14="http://schemas.microsoft.com/office/drawing/2010/main"/>
                </a:ext>
              </a:extLst>
            </a:blip>
            <a:srcRect/>
            <a:stretch/>
          </p:blipFill>
          <p:spPr>
            <a:xfrm rot="5190897">
              <a:off x="3120120" y="1708617"/>
              <a:ext cx="1600200" cy="1257300"/>
            </a:xfrm>
            <a:prstGeom prst="rect">
              <a:avLst/>
            </a:prstGeom>
          </p:spPr>
        </p:pic>
        <p:pic>
          <p:nvPicPr>
            <p:cNvPr id="21" name="Picture 20" descr="YTM12 INT.JPG"/>
            <p:cNvPicPr>
              <a:picLocks noChangeAspect="1"/>
            </p:cNvPicPr>
            <p:nvPr/>
          </p:nvPicPr>
          <p:blipFill rotWithShape="1">
            <a:blip r:embed="rId27" cstate="screen">
              <a:extLst>
                <a:ext uri="{BEBA8EAE-BF5A-486C-A8C5-ECC9F3942E4B}">
                  <a14:imgProps xmlns:a14="http://schemas.microsoft.com/office/drawing/2010/main">
                    <a14:imgLayer r:embed="rId28">
                      <a14:imgEffect>
                        <a14:backgroundRemoval t="1122" b="92567" l="2402" r="98617"/>
                      </a14:imgEffect>
                      <a14:imgEffect>
                        <a14:colorTemperature colorTemp="3022"/>
                      </a14:imgEffect>
                    </a14:imgLayer>
                  </a14:imgProps>
                </a:ext>
                <a:ext uri="{28A0092B-C50C-407E-A947-70E740481C1C}">
                  <a14:useLocalDpi xmlns:a14="http://schemas.microsoft.com/office/drawing/2010/main"/>
                </a:ext>
              </a:extLst>
            </a:blip>
            <a:srcRect/>
            <a:stretch/>
          </p:blipFill>
          <p:spPr>
            <a:xfrm rot="10800000">
              <a:off x="4343400" y="1697568"/>
              <a:ext cx="1981200" cy="1028700"/>
            </a:xfrm>
            <a:prstGeom prst="rect">
              <a:avLst/>
            </a:prstGeom>
          </p:spPr>
        </p:pic>
        <p:pic>
          <p:nvPicPr>
            <p:cNvPr id="22" name="Picture 21" descr="YTM13 INT.JPG"/>
            <p:cNvPicPr>
              <a:picLocks noChangeAspect="1"/>
            </p:cNvPicPr>
            <p:nvPr/>
          </p:nvPicPr>
          <p:blipFill rotWithShape="1">
            <a:blip r:embed="rId29" cstate="screen">
              <a:extLst>
                <a:ext uri="{BEBA8EAE-BF5A-486C-A8C5-ECC9F3942E4B}">
                  <a14:imgProps xmlns:a14="http://schemas.microsoft.com/office/drawing/2010/main">
                    <a14:imgLayer r:embed="rId30">
                      <a14:imgEffect>
                        <a14:backgroundRemoval t="9862" b="94495" l="9839" r="89960"/>
                      </a14:imgEffect>
                      <a14:imgEffect>
                        <a14:colorTemperature colorTemp="3022"/>
                      </a14:imgEffect>
                    </a14:imgLayer>
                  </a14:imgProps>
                </a:ext>
                <a:ext uri="{28A0092B-C50C-407E-A947-70E740481C1C}">
                  <a14:useLocalDpi xmlns:a14="http://schemas.microsoft.com/office/drawing/2010/main"/>
                </a:ext>
              </a:extLst>
            </a:blip>
            <a:srcRect/>
            <a:stretch/>
          </p:blipFill>
          <p:spPr>
            <a:xfrm rot="3998968">
              <a:off x="5951777" y="1794201"/>
              <a:ext cx="1435100" cy="1257300"/>
            </a:xfrm>
            <a:prstGeom prst="rect">
              <a:avLst/>
            </a:prstGeom>
          </p:spPr>
        </p:pic>
        <p:pic>
          <p:nvPicPr>
            <p:cNvPr id="23" name="Picture 22" descr="YT14 INT.JPG"/>
            <p:cNvPicPr>
              <a:picLocks noChangeAspect="1"/>
            </p:cNvPicPr>
            <p:nvPr/>
          </p:nvPicPr>
          <p:blipFill rotWithShape="1">
            <a:blip r:embed="rId31" cstate="screen">
              <a:extLst>
                <a:ext uri="{BEBA8EAE-BF5A-486C-A8C5-ECC9F3942E4B}">
                  <a14:imgProps xmlns:a14="http://schemas.microsoft.com/office/drawing/2010/main">
                    <a14:imgLayer r:embed="rId32">
                      <a14:imgEffect>
                        <a14:backgroundRemoval t="9945" b="96317" l="9938" r="97186"/>
                      </a14:imgEffect>
                      <a14:imgEffect>
                        <a14:colorTemperature colorTemp="3022"/>
                      </a14:imgEffect>
                    </a14:imgLayer>
                  </a14:imgProps>
                </a:ext>
                <a:ext uri="{28A0092B-C50C-407E-A947-70E740481C1C}">
                  <a14:useLocalDpi xmlns:a14="http://schemas.microsoft.com/office/drawing/2010/main"/>
                </a:ext>
              </a:extLst>
            </a:blip>
            <a:srcRect/>
            <a:stretch/>
          </p:blipFill>
          <p:spPr>
            <a:xfrm>
              <a:off x="6908800" y="1697568"/>
              <a:ext cx="1638300" cy="1566332"/>
            </a:xfrm>
            <a:prstGeom prst="rect">
              <a:avLst/>
            </a:prstGeom>
          </p:spPr>
        </p:pic>
        <p:pic>
          <p:nvPicPr>
            <p:cNvPr id="24" name="Picture 23" descr="YTM15 INT.JPG"/>
            <p:cNvPicPr>
              <a:picLocks noChangeAspect="1"/>
            </p:cNvPicPr>
            <p:nvPr/>
          </p:nvPicPr>
          <p:blipFill rotWithShape="1">
            <a:blip r:embed="rId33" cstate="screen">
              <a:extLst>
                <a:ext uri="{BEBA8EAE-BF5A-486C-A8C5-ECC9F3942E4B}">
                  <a14:imgProps xmlns:a14="http://schemas.microsoft.com/office/drawing/2010/main">
                    <a14:imgLayer r:embed="rId34">
                      <a14:imgEffect>
                        <a14:backgroundRemoval t="6790" b="90000" l="4093" r="89860"/>
                      </a14:imgEffect>
                      <a14:imgEffect>
                        <a14:colorTemperature colorTemp="3022"/>
                      </a14:imgEffect>
                    </a14:imgLayer>
                  </a14:imgProps>
                </a:ext>
                <a:ext uri="{28A0092B-C50C-407E-A947-70E740481C1C}">
                  <a14:useLocalDpi xmlns:a14="http://schemas.microsoft.com/office/drawing/2010/main"/>
                </a:ext>
              </a:extLst>
            </a:blip>
            <a:srcRect/>
            <a:stretch/>
          </p:blipFill>
          <p:spPr>
            <a:xfrm rot="5400000">
              <a:off x="111661" y="3069168"/>
              <a:ext cx="1549400" cy="1168400"/>
            </a:xfrm>
            <a:prstGeom prst="rect">
              <a:avLst/>
            </a:prstGeom>
          </p:spPr>
        </p:pic>
        <p:pic>
          <p:nvPicPr>
            <p:cNvPr id="25" name="Picture 24" descr="YTM16 INT.JPG"/>
            <p:cNvPicPr>
              <a:picLocks noChangeAspect="1"/>
            </p:cNvPicPr>
            <p:nvPr/>
          </p:nvPicPr>
          <p:blipFill rotWithShape="1">
            <a:blip r:embed="rId35" cstate="screen">
              <a:extLst>
                <a:ext uri="{BEBA8EAE-BF5A-486C-A8C5-ECC9F3942E4B}">
                  <a14:imgProps xmlns:a14="http://schemas.microsoft.com/office/drawing/2010/main">
                    <a14:imgLayer r:embed="rId36">
                      <a14:imgEffect>
                        <a14:backgroundRemoval t="1448" b="99555" l="4700" r="93203"/>
                      </a14:imgEffect>
                      <a14:imgEffect>
                        <a14:colorTemperature colorTemp="3022"/>
                      </a14:imgEffect>
                    </a14:imgLayer>
                  </a14:imgProps>
                </a:ext>
                <a:ext uri="{28A0092B-C50C-407E-A947-70E740481C1C}">
                  <a14:useLocalDpi xmlns:a14="http://schemas.microsoft.com/office/drawing/2010/main"/>
                </a:ext>
              </a:extLst>
            </a:blip>
            <a:srcRect/>
            <a:stretch/>
          </p:blipFill>
          <p:spPr>
            <a:xfrm rot="2859731">
              <a:off x="1115684" y="3032792"/>
              <a:ext cx="1993900" cy="1295400"/>
            </a:xfrm>
            <a:prstGeom prst="rect">
              <a:avLst/>
            </a:prstGeom>
          </p:spPr>
        </p:pic>
        <p:pic>
          <p:nvPicPr>
            <p:cNvPr id="26" name="Picture 25" descr="YTM17 INT.JPG"/>
            <p:cNvPicPr>
              <a:picLocks noChangeAspect="1"/>
            </p:cNvPicPr>
            <p:nvPr/>
          </p:nvPicPr>
          <p:blipFill rotWithShape="1">
            <a:blip r:embed="rId37" cstate="screen">
              <a:extLst>
                <a:ext uri="{BEBA8EAE-BF5A-486C-A8C5-ECC9F3942E4B}">
                  <a14:imgProps xmlns:a14="http://schemas.microsoft.com/office/drawing/2010/main">
                    <a14:imgLayer r:embed="rId38">
                      <a14:imgEffect>
                        <a14:backgroundRemoval t="1416" b="94956" l="4538" r="95126">
                          <a14:foregroundMark x1="60420" y1="93009" x2="60420" y2="93009"/>
                          <a14:foregroundMark x1="50000" y1="94956" x2="50000" y2="94956"/>
                          <a14:foregroundMark x1="23361" y1="75487" x2="23361" y2="75487"/>
                          <a14:foregroundMark x1="25966" y1="79381" x2="25966" y2="79381"/>
                        </a14:backgroundRemoval>
                      </a14:imgEffect>
                      <a14:imgEffect>
                        <a14:colorTemperature colorTemp="3022"/>
                      </a14:imgEffect>
                    </a14:imgLayer>
                  </a14:imgProps>
                </a:ext>
                <a:ext uri="{28A0092B-C50C-407E-A947-70E740481C1C}">
                  <a14:useLocalDpi xmlns:a14="http://schemas.microsoft.com/office/drawing/2010/main"/>
                </a:ext>
              </a:extLst>
            </a:blip>
            <a:srcRect/>
            <a:stretch/>
          </p:blipFill>
          <p:spPr>
            <a:xfrm>
              <a:off x="2901501" y="2962263"/>
              <a:ext cx="1715398" cy="1629832"/>
            </a:xfrm>
            <a:prstGeom prst="rect">
              <a:avLst/>
            </a:prstGeom>
          </p:spPr>
        </p:pic>
        <p:pic>
          <p:nvPicPr>
            <p:cNvPr id="27" name="Picture 26" descr="YTM18 INT.JPG"/>
            <p:cNvPicPr>
              <a:picLocks noChangeAspect="1"/>
            </p:cNvPicPr>
            <p:nvPr/>
          </p:nvPicPr>
          <p:blipFill rotWithShape="1">
            <a:blip r:embed="rId39" cstate="screen">
              <a:extLst>
                <a:ext uri="{BEBA8EAE-BF5A-486C-A8C5-ECC9F3942E4B}">
                  <a14:imgProps xmlns:a14="http://schemas.microsoft.com/office/drawing/2010/main">
                    <a14:imgLayer r:embed="rId40">
                      <a14:imgEffect>
                        <a14:backgroundRemoval t="9890" b="94994" l="3613" r="89832"/>
                      </a14:imgEffect>
                      <a14:imgEffect>
                        <a14:colorTemperature colorTemp="3022"/>
                      </a14:imgEffect>
                    </a14:imgLayer>
                  </a14:imgProps>
                </a:ext>
                <a:ext uri="{28A0092B-C50C-407E-A947-70E740481C1C}">
                  <a14:useLocalDpi xmlns:a14="http://schemas.microsoft.com/office/drawing/2010/main"/>
                </a:ext>
              </a:extLst>
            </a:blip>
            <a:srcRect/>
            <a:stretch/>
          </p:blipFill>
          <p:spPr>
            <a:xfrm rot="6092478">
              <a:off x="4163575" y="3178897"/>
              <a:ext cx="1715398" cy="1181100"/>
            </a:xfrm>
            <a:prstGeom prst="rect">
              <a:avLst/>
            </a:prstGeom>
          </p:spPr>
        </p:pic>
        <p:pic>
          <p:nvPicPr>
            <p:cNvPr id="28" name="Picture 27" descr="YTM19 INT.JPG"/>
            <p:cNvPicPr>
              <a:picLocks noChangeAspect="1"/>
            </p:cNvPicPr>
            <p:nvPr/>
          </p:nvPicPr>
          <p:blipFill rotWithShape="1">
            <a:blip r:embed="rId41" cstate="screen">
              <a:extLst>
                <a:ext uri="{BEBA8EAE-BF5A-486C-A8C5-ECC9F3942E4B}">
                  <a14:imgProps xmlns:a14="http://schemas.microsoft.com/office/drawing/2010/main">
                    <a14:imgLayer r:embed="rId42">
                      <a14:imgEffect>
                        <a14:backgroundRemoval t="9896" b="97604" l="9925" r="97998"/>
                      </a14:imgEffect>
                      <a14:imgEffect>
                        <a14:colorTemperature colorTemp="3022"/>
                      </a14:imgEffect>
                    </a14:imgLayer>
                  </a14:imgProps>
                </a:ext>
                <a:ext uri="{28A0092B-C50C-407E-A947-70E740481C1C}">
                  <a14:useLocalDpi xmlns:a14="http://schemas.microsoft.com/office/drawing/2010/main"/>
                </a:ext>
              </a:extLst>
            </a:blip>
            <a:srcRect/>
            <a:stretch/>
          </p:blipFill>
          <p:spPr>
            <a:xfrm rot="14958328">
              <a:off x="4944159" y="3109027"/>
              <a:ext cx="1727200" cy="1384300"/>
            </a:xfrm>
            <a:prstGeom prst="rect">
              <a:avLst/>
            </a:prstGeom>
          </p:spPr>
        </p:pic>
        <p:pic>
          <p:nvPicPr>
            <p:cNvPr id="29" name="Picture 28" descr="YTM20 INT.JPG"/>
            <p:cNvPicPr>
              <a:picLocks noChangeAspect="1"/>
            </p:cNvPicPr>
            <p:nvPr/>
          </p:nvPicPr>
          <p:blipFill rotWithShape="1">
            <a:blip r:embed="rId43" cstate="screen">
              <a:extLst>
                <a:ext uri="{BEBA8EAE-BF5A-486C-A8C5-ECC9F3942E4B}">
                  <a14:imgProps xmlns:a14="http://schemas.microsoft.com/office/drawing/2010/main">
                    <a14:imgLayer r:embed="rId44">
                      <a14:imgEffect>
                        <a14:backgroundRemoval t="6565" b="97621" l="4633" r="96602"/>
                      </a14:imgEffect>
                      <a14:imgEffect>
                        <a14:colorTemperature colorTemp="3022"/>
                      </a14:imgEffect>
                    </a14:imgLayer>
                  </a14:imgProps>
                </a:ext>
                <a:ext uri="{28A0092B-C50C-407E-A947-70E740481C1C}">
                  <a14:useLocalDpi xmlns:a14="http://schemas.microsoft.com/office/drawing/2010/main"/>
                </a:ext>
              </a:extLst>
            </a:blip>
            <a:srcRect/>
            <a:stretch/>
          </p:blipFill>
          <p:spPr>
            <a:xfrm>
              <a:off x="6324600" y="3076563"/>
              <a:ext cx="1866900" cy="1515532"/>
            </a:xfrm>
            <a:prstGeom prst="rect">
              <a:avLst/>
            </a:prstGeom>
          </p:spPr>
        </p:pic>
      </p:grpSp>
    </p:spTree>
    <p:extLst>
      <p:ext uri="{BB962C8B-B14F-4D97-AF65-F5344CB8AC3E}">
        <p14:creationId xmlns:p14="http://schemas.microsoft.com/office/powerpoint/2010/main" val="355391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4" name="Picture 3" descr="MtVscanline50pct.bmp">
            <a:extLst>
              <a:ext uri="{FF2B5EF4-FFF2-40B4-BE49-F238E27FC236}">
                <a16:creationId xmlns:a16="http://schemas.microsoft.com/office/drawing/2014/main" id="{C07D2DAB-8DB0-3E4C-89BD-84746ECB1E6B}"/>
              </a:ext>
            </a:extLst>
          </p:cNvPr>
          <p:cNvPicPr>
            <a:picLocks noChangeAspect="1"/>
          </p:cNvPicPr>
          <p:nvPr/>
        </p:nvPicPr>
        <p:blipFill rotWithShape="1">
          <a:blip r:embed="rId3" cstate="print">
            <a:alphaModFix amt="50000"/>
            <a:extLst>
              <a:ext uri="{28A0092B-C50C-407E-A947-70E740481C1C}">
                <a14:useLocalDpi xmlns:a14="http://schemas.microsoft.com/office/drawing/2010/main"/>
              </a:ext>
            </a:extLst>
          </a:blip>
          <a:srcRect/>
          <a:stretch/>
        </p:blipFill>
        <p:spPr>
          <a:xfrm>
            <a:off x="0" y="1"/>
            <a:ext cx="9144000" cy="6857999"/>
          </a:xfrm>
          <a:prstGeom prst="rect">
            <a:avLst/>
          </a:prstGeom>
        </p:spPr>
      </p:pic>
      <p:pic>
        <p:nvPicPr>
          <p:cNvPr id="528" name="Shape 528"/>
          <p:cNvPicPr preferRelativeResize="0"/>
          <p:nvPr/>
        </p:nvPicPr>
        <p:blipFill>
          <a:blip r:embed="rId4">
            <a:alphaModFix/>
          </a:blip>
          <a:stretch>
            <a:fillRect/>
          </a:stretch>
        </p:blipFill>
        <p:spPr>
          <a:xfrm>
            <a:off x="1404661" y="1574908"/>
            <a:ext cx="6334675" cy="5004200"/>
          </a:xfrm>
          <a:prstGeom prst="rect">
            <a:avLst/>
          </a:prstGeom>
          <a:noFill/>
          <a:ln>
            <a:noFill/>
          </a:ln>
        </p:spPr>
      </p:pic>
      <p:sp>
        <p:nvSpPr>
          <p:cNvPr id="2" name="Title 1"/>
          <p:cNvSpPr>
            <a:spLocks noGrp="1"/>
          </p:cNvSpPr>
          <p:nvPr>
            <p:ph type="title"/>
          </p:nvPr>
        </p:nvSpPr>
        <p:spPr>
          <a:xfrm>
            <a:off x="1603122" y="278892"/>
            <a:ext cx="5937755" cy="1188720"/>
          </a:xfrm>
        </p:spPr>
        <p:txBody>
          <a:bodyPr/>
          <a:lstStyle/>
          <a:p>
            <a:r>
              <a:rPr lang="en-US" sz="3200" dirty="0">
                <a:latin typeface="+mn-lt"/>
              </a:rPr>
              <a:t>Inclusions/Temper</a:t>
            </a:r>
          </a:p>
        </p:txBody>
      </p:sp>
    </p:spTree>
    <p:extLst>
      <p:ext uri="{BB962C8B-B14F-4D97-AF65-F5344CB8AC3E}">
        <p14:creationId xmlns:p14="http://schemas.microsoft.com/office/powerpoint/2010/main" val="40376349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tVscanline50pct.bmp">
            <a:extLst>
              <a:ext uri="{FF2B5EF4-FFF2-40B4-BE49-F238E27FC236}">
                <a16:creationId xmlns:a16="http://schemas.microsoft.com/office/drawing/2014/main" id="{9A4374FA-E8D9-5D43-8A04-BC010C62E9AF}"/>
              </a:ext>
            </a:extLst>
          </p:cNvPr>
          <p:cNvPicPr>
            <a:picLocks noChangeAspect="1"/>
          </p:cNvPicPr>
          <p:nvPr/>
        </p:nvPicPr>
        <p:blipFill rotWithShape="1">
          <a:blip r:embed="rId3" cstate="print">
            <a:alphaModFix amt="50000"/>
            <a:extLst>
              <a:ext uri="{28A0092B-C50C-407E-A947-70E740481C1C}">
                <a14:useLocalDpi xmlns:a14="http://schemas.microsoft.com/office/drawing/2010/main"/>
              </a:ext>
            </a:extLst>
          </a:blip>
          <a:srcRect/>
          <a:stretch/>
        </p:blipFill>
        <p:spPr>
          <a:xfrm>
            <a:off x="0" y="331305"/>
            <a:ext cx="9144000" cy="6857999"/>
          </a:xfrm>
          <a:prstGeom prst="rect">
            <a:avLst/>
          </a:prstGeom>
        </p:spPr>
      </p:pic>
      <p:sp>
        <p:nvSpPr>
          <p:cNvPr id="2" name="Title 1"/>
          <p:cNvSpPr>
            <a:spLocks noGrp="1"/>
          </p:cNvSpPr>
          <p:nvPr>
            <p:ph type="title"/>
          </p:nvPr>
        </p:nvSpPr>
        <p:spPr/>
        <p:txBody>
          <a:bodyPr/>
          <a:lstStyle/>
          <a:p>
            <a:pPr algn="ctr"/>
            <a:r>
              <a:rPr lang="en-US" sz="3200" dirty="0">
                <a:solidFill>
                  <a:schemeClr val="tx1"/>
                </a:solidFill>
              </a:rPr>
              <a:t>Clay vs. Clay Body</a:t>
            </a:r>
          </a:p>
        </p:txBody>
      </p:sp>
      <p:pic>
        <p:nvPicPr>
          <p:cNvPr id="15" name="Picture 14">
            <a:extLst>
              <a:ext uri="{FF2B5EF4-FFF2-40B4-BE49-F238E27FC236}">
                <a16:creationId xmlns:a16="http://schemas.microsoft.com/office/drawing/2014/main" id="{7934CA79-100C-F143-B338-ABBD08FB1447}"/>
              </a:ext>
            </a:extLst>
          </p:cNvPr>
          <p:cNvPicPr>
            <a:picLocks noChangeAspect="1"/>
          </p:cNvPicPr>
          <p:nvPr/>
        </p:nvPicPr>
        <p:blipFill>
          <a:blip r:embed="rId4"/>
          <a:stretch>
            <a:fillRect/>
          </a:stretch>
        </p:blipFill>
        <p:spPr>
          <a:xfrm>
            <a:off x="4051788" y="1459480"/>
            <a:ext cx="4709503" cy="4709503"/>
          </a:xfrm>
          <a:prstGeom prst="rect">
            <a:avLst/>
          </a:prstGeom>
        </p:spPr>
      </p:pic>
      <p:sp>
        <p:nvSpPr>
          <p:cNvPr id="3" name="Text Placeholder 2"/>
          <p:cNvSpPr>
            <a:spLocks noGrp="1"/>
          </p:cNvSpPr>
          <p:nvPr>
            <p:ph type="body" idx="1"/>
          </p:nvPr>
        </p:nvSpPr>
        <p:spPr/>
        <p:txBody>
          <a:bodyPr/>
          <a:lstStyle/>
          <a:p>
            <a:endParaRPr lang="en-US" dirty="0"/>
          </a:p>
        </p:txBody>
      </p:sp>
      <p:pic>
        <p:nvPicPr>
          <p:cNvPr id="8" name="Picture 7" descr="A picture containing rock, stone&#10;&#10;Description automatically generated">
            <a:extLst>
              <a:ext uri="{FF2B5EF4-FFF2-40B4-BE49-F238E27FC236}">
                <a16:creationId xmlns:a16="http://schemas.microsoft.com/office/drawing/2014/main" id="{A59D4F6F-E0B8-4B4A-8788-7C347078161A}"/>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5400000">
            <a:off x="-277537" y="2048169"/>
            <a:ext cx="4709503" cy="3532127"/>
          </a:xfrm>
          <a:prstGeom prst="rect">
            <a:avLst/>
          </a:prstGeom>
        </p:spPr>
      </p:pic>
    </p:spTree>
    <p:extLst>
      <p:ext uri="{BB962C8B-B14F-4D97-AF65-F5344CB8AC3E}">
        <p14:creationId xmlns:p14="http://schemas.microsoft.com/office/powerpoint/2010/main" val="1423430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Donut 4"/>
          <p:cNvSpPr>
            <a:spLocks noChangeAspect="1"/>
          </p:cNvSpPr>
          <p:nvPr/>
        </p:nvSpPr>
        <p:spPr>
          <a:xfrm>
            <a:off x="4635501" y="1439863"/>
            <a:ext cx="3199094" cy="3195828"/>
          </a:xfrm>
          <a:prstGeom prst="donut">
            <a:avLst>
              <a:gd name="adj" fmla="val 3510"/>
            </a:avLst>
          </a:prstGeom>
          <a:solidFill>
            <a:schemeClr val="accent6">
              <a:lumMod val="7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fontAlgn="base">
              <a:spcBef>
                <a:spcPct val="0"/>
              </a:spcBef>
              <a:spcAft>
                <a:spcPct val="0"/>
              </a:spcAft>
            </a:pPr>
            <a:endParaRPr lang="en-US">
              <a:solidFill>
                <a:prstClr val="white"/>
              </a:solidFill>
              <a:latin typeface="Franklin Gothic Book"/>
            </a:endParaRPr>
          </a:p>
        </p:txBody>
      </p:sp>
      <p:sp>
        <p:nvSpPr>
          <p:cNvPr id="6" name="TextBox 5"/>
          <p:cNvSpPr txBox="1"/>
          <p:nvPr/>
        </p:nvSpPr>
        <p:spPr>
          <a:xfrm>
            <a:off x="1300816" y="2808801"/>
            <a:ext cx="1608646" cy="415498"/>
          </a:xfrm>
          <a:prstGeom prst="rect">
            <a:avLst/>
          </a:prstGeom>
          <a:noFill/>
        </p:spPr>
        <p:txBody>
          <a:bodyPr wrap="none" rtlCol="0">
            <a:spAutoFit/>
          </a:bodyPr>
          <a:lstStyle/>
          <a:p>
            <a:pPr defTabSz="457189" fontAlgn="base">
              <a:spcBef>
                <a:spcPct val="0"/>
              </a:spcBef>
              <a:spcAft>
                <a:spcPct val="0"/>
              </a:spcAft>
            </a:pPr>
            <a:r>
              <a:rPr lang="en-US" sz="2100" b="1" dirty="0">
                <a:ln w="3175" cmpd="sng">
                  <a:solidFill>
                    <a:prstClr val="black"/>
                  </a:solidFill>
                  <a:prstDash val="solid"/>
                </a:ln>
                <a:solidFill>
                  <a:srgbClr val="C0504D">
                    <a:lumMod val="75000"/>
                  </a:srgbClr>
                </a:solidFill>
                <a:latin typeface="Franklin Gothic Medium"/>
                <a:ea typeface="ＭＳ Ｐゴシック" charset="0"/>
              </a:rPr>
              <a:t>ELEMENTAL</a:t>
            </a:r>
          </a:p>
        </p:txBody>
      </p:sp>
      <p:sp>
        <p:nvSpPr>
          <p:cNvPr id="7" name="TextBox 6"/>
          <p:cNvSpPr txBox="1"/>
          <p:nvPr/>
        </p:nvSpPr>
        <p:spPr>
          <a:xfrm>
            <a:off x="4045257" y="5126125"/>
            <a:ext cx="1135247" cy="507831"/>
          </a:xfrm>
          <a:prstGeom prst="rect">
            <a:avLst/>
          </a:prstGeom>
          <a:noFill/>
        </p:spPr>
        <p:txBody>
          <a:bodyPr wrap="none" rtlCol="0">
            <a:spAutoFit/>
          </a:bodyPr>
          <a:lstStyle/>
          <a:p>
            <a:pPr defTabSz="457189" fontAlgn="base">
              <a:spcBef>
                <a:spcPct val="0"/>
              </a:spcBef>
              <a:spcAft>
                <a:spcPct val="0"/>
              </a:spcAft>
            </a:pPr>
            <a:r>
              <a:rPr lang="en-US" sz="2700" b="1" dirty="0">
                <a:ln w="3175" cmpd="sng">
                  <a:solidFill>
                    <a:srgbClr val="000000"/>
                  </a:solidFill>
                  <a:prstDash val="solid"/>
                </a:ln>
                <a:solidFill>
                  <a:srgbClr val="008000"/>
                </a:solidFill>
                <a:latin typeface="Franklin Gothic Medium"/>
                <a:ea typeface="ＭＳ Ｐゴシック" charset="0"/>
              </a:rPr>
              <a:t>POINT</a:t>
            </a:r>
          </a:p>
        </p:txBody>
      </p:sp>
      <p:sp>
        <p:nvSpPr>
          <p:cNvPr id="8" name="TextBox 7"/>
          <p:cNvSpPr txBox="1"/>
          <p:nvPr/>
        </p:nvSpPr>
        <p:spPr>
          <a:xfrm>
            <a:off x="6228406" y="2667953"/>
            <a:ext cx="1649684" cy="1800493"/>
          </a:xfrm>
          <a:prstGeom prst="rect">
            <a:avLst/>
          </a:prstGeom>
          <a:noFill/>
        </p:spPr>
        <p:txBody>
          <a:bodyPr wrap="square" rtlCol="0">
            <a:spAutoFit/>
          </a:bodyPr>
          <a:lstStyle/>
          <a:p>
            <a:pPr defTabSz="457189" fontAlgn="base">
              <a:spcBef>
                <a:spcPct val="0"/>
              </a:spcBef>
              <a:spcAft>
                <a:spcPct val="0"/>
              </a:spcAft>
            </a:pPr>
            <a:r>
              <a:rPr lang="en-US" sz="2100" b="1" dirty="0">
                <a:ln w="3175" cmpd="sng">
                  <a:solidFill>
                    <a:prstClr val="black"/>
                  </a:solidFill>
                  <a:prstDash val="solid"/>
                </a:ln>
                <a:solidFill>
                  <a:srgbClr val="FF6600"/>
                </a:solidFill>
                <a:latin typeface="Franklin Gothic Medium"/>
                <a:ea typeface="ＭＳ Ｐゴシック" charset="0"/>
              </a:rPr>
              <a:t>COMPOUND</a:t>
            </a:r>
          </a:p>
          <a:p>
            <a:pPr defTabSz="457189" fontAlgn="base">
              <a:spcBef>
                <a:spcPct val="0"/>
              </a:spcBef>
              <a:spcAft>
                <a:spcPct val="0"/>
              </a:spcAft>
            </a:pPr>
            <a:r>
              <a:rPr lang="en-US" b="1" dirty="0">
                <a:ln w="3175" cmpd="sng">
                  <a:solidFill>
                    <a:prstClr val="black"/>
                  </a:solidFill>
                  <a:prstDash val="solid"/>
                </a:ln>
                <a:solidFill>
                  <a:srgbClr val="FF6600"/>
                </a:solidFill>
                <a:latin typeface="Franklin Gothic Medium"/>
                <a:ea typeface="ＭＳ Ｐゴシック" charset="0"/>
              </a:rPr>
              <a:t>(Minerals, molecules, etc.)</a:t>
            </a:r>
          </a:p>
          <a:p>
            <a:pPr defTabSz="457189" fontAlgn="base">
              <a:spcBef>
                <a:spcPct val="0"/>
              </a:spcBef>
              <a:spcAft>
                <a:spcPct val="0"/>
              </a:spcAft>
            </a:pPr>
            <a:endParaRPr lang="en-US" dirty="0">
              <a:solidFill>
                <a:prstClr val="white"/>
              </a:solidFill>
              <a:latin typeface="Calibri" charset="0"/>
              <a:ea typeface="ＭＳ Ｐゴシック" charset="0"/>
            </a:endParaRPr>
          </a:p>
          <a:p>
            <a:pPr defTabSz="457189" fontAlgn="base">
              <a:spcBef>
                <a:spcPct val="0"/>
              </a:spcBef>
              <a:spcAft>
                <a:spcPct val="0"/>
              </a:spcAft>
            </a:pPr>
            <a:endParaRPr lang="en-US" dirty="0">
              <a:solidFill>
                <a:prstClr val="white"/>
              </a:solidFill>
              <a:latin typeface="Calibri" charset="0"/>
              <a:ea typeface="ＭＳ Ｐゴシック" charset="0"/>
            </a:endParaRPr>
          </a:p>
        </p:txBody>
      </p:sp>
      <p:sp>
        <p:nvSpPr>
          <p:cNvPr id="9" name="TextBox 8"/>
          <p:cNvSpPr txBox="1"/>
          <p:nvPr/>
        </p:nvSpPr>
        <p:spPr>
          <a:xfrm>
            <a:off x="4102062" y="1242240"/>
            <a:ext cx="1015021" cy="507831"/>
          </a:xfrm>
          <a:prstGeom prst="rect">
            <a:avLst/>
          </a:prstGeom>
          <a:noFill/>
        </p:spPr>
        <p:txBody>
          <a:bodyPr wrap="none" rtlCol="0">
            <a:spAutoFit/>
          </a:bodyPr>
          <a:lstStyle/>
          <a:p>
            <a:pPr defTabSz="457189" fontAlgn="base">
              <a:spcBef>
                <a:spcPct val="0"/>
              </a:spcBef>
              <a:spcAft>
                <a:spcPct val="0"/>
              </a:spcAft>
            </a:pPr>
            <a:r>
              <a:rPr lang="en-US" sz="2700" b="1" dirty="0">
                <a:ln w="3175" cmpd="sng">
                  <a:solidFill>
                    <a:prstClr val="black"/>
                  </a:solidFill>
                  <a:prstDash val="solid"/>
                </a:ln>
                <a:solidFill>
                  <a:srgbClr val="9BBB59">
                    <a:lumMod val="75000"/>
                  </a:srgbClr>
                </a:solidFill>
                <a:latin typeface="Franklin Gothic Medium"/>
                <a:ea typeface="ＭＳ Ｐゴシック" charset="0"/>
              </a:rPr>
              <a:t>BULK</a:t>
            </a:r>
          </a:p>
        </p:txBody>
      </p:sp>
      <p:sp>
        <p:nvSpPr>
          <p:cNvPr id="10" name="TextBox 9"/>
          <p:cNvSpPr txBox="1"/>
          <p:nvPr/>
        </p:nvSpPr>
        <p:spPr>
          <a:xfrm>
            <a:off x="3527999" y="3014157"/>
            <a:ext cx="514885" cy="323165"/>
          </a:xfrm>
          <a:prstGeom prst="rect">
            <a:avLst/>
          </a:prstGeom>
          <a:noFill/>
        </p:spPr>
        <p:txBody>
          <a:bodyPr wrap="non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XRF</a:t>
            </a:r>
          </a:p>
        </p:txBody>
      </p:sp>
      <p:sp>
        <p:nvSpPr>
          <p:cNvPr id="11" name="TextBox 10"/>
          <p:cNvSpPr txBox="1"/>
          <p:nvPr/>
        </p:nvSpPr>
        <p:spPr>
          <a:xfrm>
            <a:off x="5564064" y="2508720"/>
            <a:ext cx="543739" cy="323165"/>
          </a:xfrm>
          <a:prstGeom prst="rect">
            <a:avLst/>
          </a:prstGeom>
          <a:noFill/>
        </p:spPr>
        <p:txBody>
          <a:bodyPr wrap="non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XRD</a:t>
            </a:r>
          </a:p>
        </p:txBody>
      </p:sp>
      <p:sp>
        <p:nvSpPr>
          <p:cNvPr id="14" name="TextBox 13"/>
          <p:cNvSpPr txBox="1"/>
          <p:nvPr/>
        </p:nvSpPr>
        <p:spPr>
          <a:xfrm>
            <a:off x="5331850" y="1859004"/>
            <a:ext cx="893300" cy="323165"/>
          </a:xfrm>
          <a:prstGeom prst="rect">
            <a:avLst/>
          </a:prstGeom>
          <a:noFill/>
        </p:spPr>
        <p:txBody>
          <a:bodyPr wrap="squar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GC-MS</a:t>
            </a:r>
          </a:p>
        </p:txBody>
      </p:sp>
      <p:sp>
        <p:nvSpPr>
          <p:cNvPr id="15" name="TextBox 14"/>
          <p:cNvSpPr txBox="1"/>
          <p:nvPr/>
        </p:nvSpPr>
        <p:spPr>
          <a:xfrm>
            <a:off x="3002937" y="3280255"/>
            <a:ext cx="891240" cy="323165"/>
          </a:xfrm>
          <a:prstGeom prst="rect">
            <a:avLst/>
          </a:prstGeom>
          <a:noFill/>
        </p:spPr>
        <p:txBody>
          <a:bodyPr wrap="squar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ICP-MS</a:t>
            </a:r>
          </a:p>
        </p:txBody>
      </p:sp>
      <p:sp>
        <p:nvSpPr>
          <p:cNvPr id="16" name="TextBox 15"/>
          <p:cNvSpPr txBox="1"/>
          <p:nvPr/>
        </p:nvSpPr>
        <p:spPr>
          <a:xfrm>
            <a:off x="3220384" y="2136003"/>
            <a:ext cx="540533" cy="323165"/>
          </a:xfrm>
          <a:prstGeom prst="rect">
            <a:avLst/>
          </a:prstGeom>
          <a:noFill/>
        </p:spPr>
        <p:txBody>
          <a:bodyPr wrap="non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NAA</a:t>
            </a:r>
          </a:p>
        </p:txBody>
      </p:sp>
      <p:sp>
        <p:nvSpPr>
          <p:cNvPr id="17" name="Frame 16"/>
          <p:cNvSpPr>
            <a:spLocks noChangeAspect="1"/>
          </p:cNvSpPr>
          <p:nvPr/>
        </p:nvSpPr>
        <p:spPr>
          <a:xfrm>
            <a:off x="2853567" y="2878928"/>
            <a:ext cx="3374838" cy="3055954"/>
          </a:xfrm>
          <a:prstGeom prst="frame">
            <a:avLst>
              <a:gd name="adj1" fmla="val 3539"/>
            </a:avLst>
          </a:prstGeom>
          <a:solidFill>
            <a:srgbClr val="0080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fontAlgn="base">
              <a:spcBef>
                <a:spcPct val="0"/>
              </a:spcBef>
              <a:spcAft>
                <a:spcPct val="0"/>
              </a:spcAft>
            </a:pPr>
            <a:endParaRPr lang="en-US">
              <a:solidFill>
                <a:prstClr val="white"/>
              </a:solidFill>
              <a:latin typeface="Franklin Gothic Book"/>
            </a:endParaRPr>
          </a:p>
        </p:txBody>
      </p:sp>
      <p:sp>
        <p:nvSpPr>
          <p:cNvPr id="18" name="Frame 17"/>
          <p:cNvSpPr>
            <a:spLocks noChangeAspect="1"/>
          </p:cNvSpPr>
          <p:nvPr/>
        </p:nvSpPr>
        <p:spPr>
          <a:xfrm>
            <a:off x="2746282" y="857250"/>
            <a:ext cx="3381263" cy="3055954"/>
          </a:xfrm>
          <a:prstGeom prst="frame">
            <a:avLst>
              <a:gd name="adj1" fmla="val 3539"/>
            </a:avLst>
          </a:prstGeom>
          <a:solidFill>
            <a:schemeClr val="accent3">
              <a:lumMod val="7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fontAlgn="base">
              <a:spcBef>
                <a:spcPct val="0"/>
              </a:spcBef>
              <a:spcAft>
                <a:spcPct val="0"/>
              </a:spcAft>
            </a:pPr>
            <a:endParaRPr lang="en-US">
              <a:solidFill>
                <a:prstClr val="white"/>
              </a:solidFill>
              <a:latin typeface="Franklin Gothic Book"/>
            </a:endParaRPr>
          </a:p>
        </p:txBody>
      </p:sp>
      <p:sp>
        <p:nvSpPr>
          <p:cNvPr id="19" name="TextBox 18"/>
          <p:cNvSpPr txBox="1"/>
          <p:nvPr/>
        </p:nvSpPr>
        <p:spPr>
          <a:xfrm>
            <a:off x="5062341" y="2280252"/>
            <a:ext cx="716159" cy="323165"/>
          </a:xfrm>
          <a:prstGeom prst="rect">
            <a:avLst/>
          </a:prstGeom>
          <a:noFill/>
        </p:spPr>
        <p:txBody>
          <a:bodyPr wrap="squar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FTIR</a:t>
            </a:r>
          </a:p>
        </p:txBody>
      </p:sp>
      <p:sp>
        <p:nvSpPr>
          <p:cNvPr id="21" name="TextBox 20"/>
          <p:cNvSpPr txBox="1"/>
          <p:nvPr/>
        </p:nvSpPr>
        <p:spPr>
          <a:xfrm>
            <a:off x="3055591" y="4022268"/>
            <a:ext cx="562975" cy="323165"/>
          </a:xfrm>
          <a:prstGeom prst="rect">
            <a:avLst/>
          </a:prstGeom>
          <a:noFill/>
        </p:spPr>
        <p:txBody>
          <a:bodyPr wrap="non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PIXE</a:t>
            </a:r>
          </a:p>
        </p:txBody>
      </p:sp>
      <p:sp>
        <p:nvSpPr>
          <p:cNvPr id="3" name="TextBox 2"/>
          <p:cNvSpPr txBox="1"/>
          <p:nvPr/>
        </p:nvSpPr>
        <p:spPr>
          <a:xfrm>
            <a:off x="4916429" y="3123209"/>
            <a:ext cx="1311977" cy="553998"/>
          </a:xfrm>
          <a:prstGeom prst="rect">
            <a:avLst/>
          </a:prstGeom>
          <a:noFill/>
        </p:spPr>
        <p:txBody>
          <a:bodyPr wrap="squar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Optical Mineralogy</a:t>
            </a:r>
          </a:p>
        </p:txBody>
      </p:sp>
      <p:sp>
        <p:nvSpPr>
          <p:cNvPr id="2" name="Donut 1"/>
          <p:cNvSpPr>
            <a:spLocks noChangeAspect="1"/>
          </p:cNvSpPr>
          <p:nvPr/>
        </p:nvSpPr>
        <p:spPr>
          <a:xfrm>
            <a:off x="1247521" y="1439863"/>
            <a:ext cx="3199094" cy="3195828"/>
          </a:xfrm>
          <a:prstGeom prst="donut">
            <a:avLst>
              <a:gd name="adj" fmla="val 3510"/>
            </a:avLst>
          </a:prstGeom>
          <a:solidFill>
            <a:srgbClr val="C0504D"/>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fontAlgn="base">
              <a:spcBef>
                <a:spcPct val="0"/>
              </a:spcBef>
              <a:spcAft>
                <a:spcPct val="0"/>
              </a:spcAft>
            </a:pPr>
            <a:endParaRPr lang="en-US">
              <a:solidFill>
                <a:prstClr val="white"/>
              </a:solidFill>
              <a:latin typeface="Franklin Gothic Book"/>
            </a:endParaRPr>
          </a:p>
        </p:txBody>
      </p:sp>
      <p:sp>
        <p:nvSpPr>
          <p:cNvPr id="22" name="TextBox 21"/>
          <p:cNvSpPr txBox="1"/>
          <p:nvPr/>
        </p:nvSpPr>
        <p:spPr>
          <a:xfrm>
            <a:off x="2082567" y="3365582"/>
            <a:ext cx="1149508" cy="369332"/>
          </a:xfrm>
          <a:prstGeom prst="rect">
            <a:avLst/>
          </a:prstGeom>
          <a:noFill/>
        </p:spPr>
        <p:txBody>
          <a:bodyPr wrap="square" rtlCol="0">
            <a:spAutoFit/>
          </a:bodyPr>
          <a:lstStyle/>
          <a:p>
            <a:pPr defTabSz="457189" fontAlgn="base">
              <a:spcBef>
                <a:spcPct val="0"/>
              </a:spcBef>
              <a:spcAft>
                <a:spcPct val="0"/>
              </a:spcAft>
            </a:pPr>
            <a:r>
              <a:rPr lang="en-US" b="1" dirty="0">
                <a:ln w="3175" cmpd="sng">
                  <a:solidFill>
                    <a:srgbClr val="000000"/>
                  </a:solidFill>
                  <a:prstDash val="solid"/>
                </a:ln>
                <a:solidFill>
                  <a:srgbClr val="CDC729"/>
                </a:solidFill>
                <a:latin typeface="Franklin Gothic Medium"/>
                <a:ea typeface="ＭＳ Ｐゴシック" charset="0"/>
              </a:rPr>
              <a:t>ISOTOPIC</a:t>
            </a:r>
          </a:p>
        </p:txBody>
      </p:sp>
      <p:sp>
        <p:nvSpPr>
          <p:cNvPr id="4" name="Donut 3"/>
          <p:cNvSpPr/>
          <p:nvPr/>
        </p:nvSpPr>
        <p:spPr>
          <a:xfrm>
            <a:off x="1942292" y="3201216"/>
            <a:ext cx="2102964" cy="711988"/>
          </a:xfrm>
          <a:prstGeom prst="donut">
            <a:avLst>
              <a:gd name="adj" fmla="val 8333"/>
            </a:avLst>
          </a:prstGeom>
          <a:solidFill>
            <a:srgbClr val="CDC729"/>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fontAlgn="base">
              <a:spcBef>
                <a:spcPct val="0"/>
              </a:spcBef>
              <a:spcAft>
                <a:spcPct val="0"/>
              </a:spcAft>
            </a:pPr>
            <a:endParaRPr lang="en-US">
              <a:solidFill>
                <a:srgbClr val="CDC729"/>
              </a:solidFill>
              <a:latin typeface="Franklin Gothic Book"/>
            </a:endParaRPr>
          </a:p>
        </p:txBody>
      </p:sp>
      <p:sp>
        <p:nvSpPr>
          <p:cNvPr id="23" name="TextBox 22"/>
          <p:cNvSpPr txBox="1"/>
          <p:nvPr/>
        </p:nvSpPr>
        <p:spPr>
          <a:xfrm>
            <a:off x="3010221" y="3538707"/>
            <a:ext cx="891240" cy="323165"/>
          </a:xfrm>
          <a:prstGeom prst="rect">
            <a:avLst/>
          </a:prstGeom>
          <a:noFill/>
        </p:spPr>
        <p:txBody>
          <a:bodyPr wrap="square" rtlCol="0">
            <a:spAutoFit/>
          </a:bodyPr>
          <a:lstStyle/>
          <a:p>
            <a:pPr defTabSz="457189" fontAlgn="base">
              <a:spcBef>
                <a:spcPct val="0"/>
              </a:spcBef>
              <a:spcAft>
                <a:spcPct val="0"/>
              </a:spcAft>
            </a:pPr>
            <a:r>
              <a:rPr lang="en-US" sz="1500" dirty="0">
                <a:solidFill>
                  <a:prstClr val="white"/>
                </a:solidFill>
                <a:latin typeface="Franklin Gothic Medium"/>
                <a:ea typeface="ＭＳ Ｐゴシック" charset="0"/>
              </a:rPr>
              <a:t>IRMS</a:t>
            </a:r>
          </a:p>
        </p:txBody>
      </p:sp>
    </p:spTree>
    <p:extLst>
      <p:ext uri="{BB962C8B-B14F-4D97-AF65-F5344CB8AC3E}">
        <p14:creationId xmlns:p14="http://schemas.microsoft.com/office/powerpoint/2010/main" val="747673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p:bldP spid="10" grpId="0"/>
      <p:bldP spid="11" grpId="0"/>
      <p:bldP spid="14" grpId="0"/>
      <p:bldP spid="15" grpId="0"/>
      <p:bldP spid="16" grpId="0"/>
      <p:bldP spid="19" grpId="0"/>
      <p:bldP spid="21" grpId="0"/>
      <p:bldP spid="3" grpId="0"/>
      <p:bldP spid="2" grpId="0" animBg="1"/>
      <p:bldP spid="22" grpId="0"/>
      <p:bldP spid="4" grpId="0" animBg="1"/>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EA5E70-2AE4-5960-A010-326C6C6C05A5}"/>
              </a:ext>
            </a:extLst>
          </p:cNvPr>
          <p:cNvSpPr>
            <a:spLocks noGrp="1"/>
          </p:cNvSpPr>
          <p:nvPr>
            <p:ph type="title"/>
          </p:nvPr>
        </p:nvSpPr>
        <p:spPr>
          <a:xfrm>
            <a:off x="457200" y="977502"/>
            <a:ext cx="8229600" cy="857250"/>
          </a:xfrm>
        </p:spPr>
        <p:txBody>
          <a:bodyPr/>
          <a:lstStyle/>
          <a:p>
            <a:r>
              <a:rPr lang="en-US" dirty="0"/>
              <a:t>The Alphabet Rundown</a:t>
            </a:r>
          </a:p>
        </p:txBody>
      </p:sp>
      <p:sp>
        <p:nvSpPr>
          <p:cNvPr id="4" name="Content Placeholder 3">
            <a:extLst>
              <a:ext uri="{FF2B5EF4-FFF2-40B4-BE49-F238E27FC236}">
                <a16:creationId xmlns:a16="http://schemas.microsoft.com/office/drawing/2014/main" id="{B3BDEEC0-85B4-6688-2F9F-E09309387A28}"/>
              </a:ext>
            </a:extLst>
          </p:cNvPr>
          <p:cNvSpPr>
            <a:spLocks noGrp="1"/>
          </p:cNvSpPr>
          <p:nvPr>
            <p:ph idx="1"/>
          </p:nvPr>
        </p:nvSpPr>
        <p:spPr/>
        <p:txBody>
          <a:bodyPr/>
          <a:lstStyle/>
          <a:p>
            <a:endParaRPr lang="en-US" dirty="0"/>
          </a:p>
          <a:p>
            <a:endParaRPr lang="en-US" dirty="0"/>
          </a:p>
        </p:txBody>
      </p:sp>
      <p:graphicFrame>
        <p:nvGraphicFramePr>
          <p:cNvPr id="9" name="Table 8">
            <a:extLst>
              <a:ext uri="{FF2B5EF4-FFF2-40B4-BE49-F238E27FC236}">
                <a16:creationId xmlns:a16="http://schemas.microsoft.com/office/drawing/2014/main" id="{720B7F44-7719-034F-F063-B1102F987587}"/>
              </a:ext>
            </a:extLst>
          </p:cNvPr>
          <p:cNvGraphicFramePr>
            <a:graphicFrameLocks noGrp="1"/>
          </p:cNvGraphicFramePr>
          <p:nvPr>
            <p:extLst>
              <p:ext uri="{D42A27DB-BD31-4B8C-83A1-F6EECF244321}">
                <p14:modId xmlns:p14="http://schemas.microsoft.com/office/powerpoint/2010/main" val="877010697"/>
              </p:ext>
            </p:extLst>
          </p:nvPr>
        </p:nvGraphicFramePr>
        <p:xfrm>
          <a:off x="228600" y="2057401"/>
          <a:ext cx="8686801" cy="3224982"/>
        </p:xfrm>
        <a:graphic>
          <a:graphicData uri="http://schemas.openxmlformats.org/drawingml/2006/table">
            <a:tbl>
              <a:tblPr>
                <a:tableStyleId>{5C22544A-7EE6-4342-B048-85BDC9FD1C3A}</a:tableStyleId>
              </a:tblPr>
              <a:tblGrid>
                <a:gridCol w="777222">
                  <a:extLst>
                    <a:ext uri="{9D8B030D-6E8A-4147-A177-3AD203B41FA5}">
                      <a16:colId xmlns:a16="http://schemas.microsoft.com/office/drawing/2014/main" val="1648171727"/>
                    </a:ext>
                  </a:extLst>
                </a:gridCol>
                <a:gridCol w="2443056">
                  <a:extLst>
                    <a:ext uri="{9D8B030D-6E8A-4147-A177-3AD203B41FA5}">
                      <a16:colId xmlns:a16="http://schemas.microsoft.com/office/drawing/2014/main" val="975919959"/>
                    </a:ext>
                  </a:extLst>
                </a:gridCol>
                <a:gridCol w="1245401">
                  <a:extLst>
                    <a:ext uri="{9D8B030D-6E8A-4147-A177-3AD203B41FA5}">
                      <a16:colId xmlns:a16="http://schemas.microsoft.com/office/drawing/2014/main" val="692226699"/>
                    </a:ext>
                  </a:extLst>
                </a:gridCol>
                <a:gridCol w="4221122">
                  <a:extLst>
                    <a:ext uri="{9D8B030D-6E8A-4147-A177-3AD203B41FA5}">
                      <a16:colId xmlns:a16="http://schemas.microsoft.com/office/drawing/2014/main" val="947425077"/>
                    </a:ext>
                  </a:extLst>
                </a:gridCol>
              </a:tblGrid>
              <a:tr h="377965">
                <a:tc>
                  <a:txBody>
                    <a:bodyPr/>
                    <a:lstStyle/>
                    <a:p>
                      <a:pPr algn="l" fontAlgn="ctr"/>
                      <a:r>
                        <a:rPr lang="en-US" sz="1500" u="none" strike="noStrike">
                          <a:effectLst/>
                        </a:rPr>
                        <a:t>Method</a:t>
                      </a:r>
                      <a:endParaRPr lang="en-US" sz="1500" b="1"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Name</a:t>
                      </a:r>
                      <a:endParaRPr lang="en-US" sz="1500" b="1"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Destructive?</a:t>
                      </a:r>
                      <a:endParaRPr lang="en-US" sz="1500" b="1"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Best for:</a:t>
                      </a:r>
                      <a:endParaRPr lang="en-US" sz="1500" b="1" i="0" u="none" strike="noStrike">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3994884116"/>
                  </a:ext>
                </a:extLst>
              </a:tr>
              <a:tr h="464344">
                <a:tc>
                  <a:txBody>
                    <a:bodyPr/>
                    <a:lstStyle/>
                    <a:p>
                      <a:pPr algn="ctr" fontAlgn="ctr"/>
                      <a:r>
                        <a:rPr lang="en-US" sz="1500" u="none" strike="noStrike">
                          <a:effectLst/>
                        </a:rPr>
                        <a:t>XRF</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X-Ray Fluorescence Spectrometry</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No*</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Elemental Composition of metal and glass</a:t>
                      </a:r>
                      <a:endParaRPr lang="en-US" sz="1500" b="0" i="0" u="none" strike="noStrike">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225709510"/>
                  </a:ext>
                </a:extLst>
              </a:tr>
              <a:tr h="377965">
                <a:tc>
                  <a:txBody>
                    <a:bodyPr/>
                    <a:lstStyle/>
                    <a:p>
                      <a:pPr algn="ctr" fontAlgn="ctr"/>
                      <a:r>
                        <a:rPr lang="en-US" sz="1500" u="none" strike="noStrike">
                          <a:effectLst/>
                        </a:rPr>
                        <a:t>NAA</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Neutron Activation Analysis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Yes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Elemental composition of soils and silicates</a:t>
                      </a:r>
                      <a:endParaRPr lang="en-US" sz="1500" b="0" i="0" u="none" strike="noStrike">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106859663"/>
                  </a:ext>
                </a:extLst>
              </a:tr>
              <a:tr h="377965">
                <a:tc>
                  <a:txBody>
                    <a:bodyPr/>
                    <a:lstStyle/>
                    <a:p>
                      <a:pPr algn="ctr" fontAlgn="ctr"/>
                      <a:r>
                        <a:rPr lang="en-US" sz="1500" u="none" strike="noStrike">
                          <a:effectLst/>
                        </a:rPr>
                        <a:t>ICP-MS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Mass Spectrometry </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Yes*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Elemental or Isotopic composition of many things</a:t>
                      </a:r>
                      <a:endParaRPr lang="en-US" sz="1500" b="0" i="0" u="none" strike="noStrike">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1606193671"/>
                  </a:ext>
                </a:extLst>
              </a:tr>
              <a:tr h="377965">
                <a:tc>
                  <a:txBody>
                    <a:bodyPr/>
                    <a:lstStyle/>
                    <a:p>
                      <a:pPr algn="ctr" fontAlgn="ctr"/>
                      <a:r>
                        <a:rPr lang="en-US" sz="1500" u="none" strike="noStrike">
                          <a:effectLst/>
                        </a:rPr>
                        <a:t>XRD</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X-Ray Diffraction</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Yes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dirty="0">
                          <a:effectLst/>
                        </a:rPr>
                        <a:t>Mineral composition of ceramics and geological materials </a:t>
                      </a:r>
                      <a:endParaRPr lang="en-US" sz="1500" b="0" i="0" u="none" strike="noStrike" dirty="0">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3448314391"/>
                  </a:ext>
                </a:extLst>
              </a:tr>
              <a:tr h="464344">
                <a:tc>
                  <a:txBody>
                    <a:bodyPr/>
                    <a:lstStyle/>
                    <a:p>
                      <a:pPr algn="ctr" fontAlgn="ctr"/>
                      <a:r>
                        <a:rPr lang="en-US" sz="1500" u="none" strike="noStrike">
                          <a:effectLst/>
                        </a:rPr>
                        <a:t>LIBS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Laser-Induced Breakdown Spectroscopy</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No*</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a:effectLst/>
                        </a:rPr>
                        <a:t>Metal Alloys, composite materials</a:t>
                      </a:r>
                      <a:endParaRPr lang="en-US" sz="1500" b="0" i="0" u="none" strike="noStrike">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363796337"/>
                  </a:ext>
                </a:extLst>
              </a:tr>
              <a:tr h="698055">
                <a:tc>
                  <a:txBody>
                    <a:bodyPr/>
                    <a:lstStyle/>
                    <a:p>
                      <a:pPr algn="ctr" fontAlgn="ctr"/>
                      <a:r>
                        <a:rPr lang="en-US" sz="1500" u="none" strike="noStrike">
                          <a:effectLst/>
                        </a:rPr>
                        <a:t>SEM</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dirty="0">
                          <a:effectLst/>
                        </a:rPr>
                        <a:t>Scanning Electron Microscopy</a:t>
                      </a:r>
                      <a:endParaRPr lang="en-US" sz="1500" b="0" i="0" u="none" strike="noStrike" dirty="0">
                        <a:solidFill>
                          <a:srgbClr val="000000"/>
                        </a:solidFill>
                        <a:effectLst/>
                        <a:latin typeface="Aptos Narrow" panose="020B0004020202020204" pitchFamily="34" charset="0"/>
                      </a:endParaRPr>
                    </a:p>
                  </a:txBody>
                  <a:tcPr marL="7144" marR="7144" marT="7144" marB="0" anchor="ctr"/>
                </a:tc>
                <a:tc>
                  <a:txBody>
                    <a:bodyPr/>
                    <a:lstStyle/>
                    <a:p>
                      <a:pPr algn="ctr" fontAlgn="ctr"/>
                      <a:r>
                        <a:rPr lang="en-US" sz="1500" u="none" strike="noStrike">
                          <a:effectLst/>
                        </a:rPr>
                        <a:t>Yes</a:t>
                      </a:r>
                      <a:endParaRPr lang="en-US" sz="1500" b="0" i="0" u="none" strike="noStrike">
                        <a:solidFill>
                          <a:srgbClr val="000000"/>
                        </a:solidFill>
                        <a:effectLst/>
                        <a:latin typeface="Aptos Narrow" panose="020B0004020202020204" pitchFamily="34" charset="0"/>
                      </a:endParaRPr>
                    </a:p>
                  </a:txBody>
                  <a:tcPr marL="7144" marR="7144" marT="7144" marB="0" anchor="ctr"/>
                </a:tc>
                <a:tc>
                  <a:txBody>
                    <a:bodyPr/>
                    <a:lstStyle/>
                    <a:p>
                      <a:pPr algn="l" fontAlgn="ctr"/>
                      <a:r>
                        <a:rPr lang="en-US" sz="1500" u="none" strike="noStrike" dirty="0">
                          <a:effectLst/>
                        </a:rPr>
                        <a:t>Micromorphology, elemental analysis (when coupled with XRF)</a:t>
                      </a:r>
                      <a:endParaRPr lang="en-US" sz="1500" b="0" i="0" u="none" strike="noStrike" dirty="0">
                        <a:solidFill>
                          <a:srgbClr val="000000"/>
                        </a:solidFill>
                        <a:effectLst/>
                        <a:latin typeface="Aptos Narrow" panose="020B0004020202020204" pitchFamily="34" charset="0"/>
                      </a:endParaRPr>
                    </a:p>
                  </a:txBody>
                  <a:tcPr marL="7144" marR="7144" marT="7144" marB="0" anchor="ctr"/>
                </a:tc>
                <a:extLst>
                  <a:ext uri="{0D108BD9-81ED-4DB2-BD59-A6C34878D82A}">
                    <a16:rowId xmlns:a16="http://schemas.microsoft.com/office/drawing/2014/main" val="1488331625"/>
                  </a:ext>
                </a:extLst>
              </a:tr>
            </a:tbl>
          </a:graphicData>
        </a:graphic>
      </p:graphicFrame>
    </p:spTree>
    <p:extLst>
      <p:ext uri="{BB962C8B-B14F-4D97-AF65-F5344CB8AC3E}">
        <p14:creationId xmlns:p14="http://schemas.microsoft.com/office/powerpoint/2010/main" val="1123502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eriodic table.pn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857250" y="1155245"/>
            <a:ext cx="7429500" cy="5572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itle 2">
            <a:extLst>
              <a:ext uri="{FF2B5EF4-FFF2-40B4-BE49-F238E27FC236}">
                <a16:creationId xmlns:a16="http://schemas.microsoft.com/office/drawing/2014/main" id="{FE4F297F-7F6F-804D-82BF-ACFB03DBAAE6}"/>
              </a:ext>
            </a:extLst>
          </p:cNvPr>
          <p:cNvSpPr>
            <a:spLocks noGrp="1"/>
          </p:cNvSpPr>
          <p:nvPr>
            <p:ph type="title"/>
          </p:nvPr>
        </p:nvSpPr>
        <p:spPr>
          <a:xfrm>
            <a:off x="1603122" y="180922"/>
            <a:ext cx="5937755" cy="1188720"/>
          </a:xfrm>
        </p:spPr>
        <p:txBody>
          <a:bodyPr>
            <a:normAutofit/>
          </a:bodyPr>
          <a:lstStyle/>
          <a:p>
            <a:r>
              <a:rPr lang="en-US" sz="3200" dirty="0"/>
              <a:t>Elemental analysis</a:t>
            </a:r>
          </a:p>
        </p:txBody>
      </p:sp>
    </p:spTree>
    <p:extLst>
      <p:ext uri="{BB962C8B-B14F-4D97-AF65-F5344CB8AC3E}">
        <p14:creationId xmlns:p14="http://schemas.microsoft.com/office/powerpoint/2010/main" val="895587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57EBD-F8DA-2536-3851-24DAAE3B94CC}"/>
              </a:ext>
            </a:extLst>
          </p:cNvPr>
          <p:cNvSpPr>
            <a:spLocks noGrp="1"/>
          </p:cNvSpPr>
          <p:nvPr>
            <p:ph type="title"/>
          </p:nvPr>
        </p:nvSpPr>
        <p:spPr/>
        <p:txBody>
          <a:bodyPr/>
          <a:lstStyle/>
          <a:p>
            <a:r>
              <a:rPr lang="en-US" dirty="0"/>
              <a:t>Research Design</a:t>
            </a:r>
          </a:p>
        </p:txBody>
      </p:sp>
      <p:sp>
        <p:nvSpPr>
          <p:cNvPr id="3" name="Content Placeholder 2">
            <a:extLst>
              <a:ext uri="{FF2B5EF4-FFF2-40B4-BE49-F238E27FC236}">
                <a16:creationId xmlns:a16="http://schemas.microsoft.com/office/drawing/2014/main" id="{218080FC-73ED-0C12-4E9A-950B7169FB23}"/>
              </a:ext>
            </a:extLst>
          </p:cNvPr>
          <p:cNvSpPr>
            <a:spLocks noGrp="1"/>
          </p:cNvSpPr>
          <p:nvPr>
            <p:ph idx="1"/>
          </p:nvPr>
        </p:nvSpPr>
        <p:spPr>
          <a:xfrm>
            <a:off x="1230405" y="2791325"/>
            <a:ext cx="6683190" cy="3101983"/>
          </a:xfrm>
        </p:spPr>
        <p:txBody>
          <a:bodyPr>
            <a:noAutofit/>
          </a:bodyPr>
          <a:lstStyle/>
          <a:p>
            <a:r>
              <a:rPr lang="en-US" sz="3600" dirty="0"/>
              <a:t>What do you want to know?</a:t>
            </a:r>
          </a:p>
          <a:p>
            <a:r>
              <a:rPr lang="en-US" sz="3600" dirty="0"/>
              <a:t>Is destructive testing a possibility?</a:t>
            </a:r>
          </a:p>
          <a:p>
            <a:r>
              <a:rPr lang="en-US" sz="3600" dirty="0"/>
              <a:t>How large are your samples?</a:t>
            </a:r>
          </a:p>
          <a:p>
            <a:r>
              <a:rPr lang="en-US" sz="3600" dirty="0"/>
              <a:t>Are there preservation issues?</a:t>
            </a:r>
          </a:p>
        </p:txBody>
      </p:sp>
    </p:spTree>
    <p:extLst>
      <p:ext uri="{BB962C8B-B14F-4D97-AF65-F5344CB8AC3E}">
        <p14:creationId xmlns:p14="http://schemas.microsoft.com/office/powerpoint/2010/main" val="1458271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F4BE5-B18B-FC4F-9F96-1E4FA1BA1474}"/>
              </a:ext>
            </a:extLst>
          </p:cNvPr>
          <p:cNvSpPr>
            <a:spLocks noGrp="1"/>
          </p:cNvSpPr>
          <p:nvPr>
            <p:ph type="title"/>
          </p:nvPr>
        </p:nvSpPr>
        <p:spPr>
          <a:xfrm>
            <a:off x="1603122" y="289537"/>
            <a:ext cx="5937755" cy="1188720"/>
          </a:xfrm>
        </p:spPr>
        <p:txBody>
          <a:bodyPr>
            <a:normAutofit/>
          </a:bodyPr>
          <a:lstStyle/>
          <a:p>
            <a:r>
              <a:rPr lang="en-US" sz="3200" dirty="0"/>
              <a:t>Samples</a:t>
            </a:r>
          </a:p>
        </p:txBody>
      </p:sp>
      <p:pic>
        <p:nvPicPr>
          <p:cNvPr id="3" name="Picture 2" descr="A picture containing person, indoor&#10;&#10;Description automatically generated">
            <a:extLst>
              <a:ext uri="{FF2B5EF4-FFF2-40B4-BE49-F238E27FC236}">
                <a16:creationId xmlns:a16="http://schemas.microsoft.com/office/drawing/2014/main" id="{88BB805D-C79A-2744-B84C-BEED84350FD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4022" y="1504955"/>
            <a:ext cx="2999615" cy="2999615"/>
          </a:xfrm>
          <a:prstGeom prst="rect">
            <a:avLst/>
          </a:prstGeom>
        </p:spPr>
      </p:pic>
      <p:grpSp>
        <p:nvGrpSpPr>
          <p:cNvPr id="9" name="Group 8">
            <a:extLst>
              <a:ext uri="{FF2B5EF4-FFF2-40B4-BE49-F238E27FC236}">
                <a16:creationId xmlns:a16="http://schemas.microsoft.com/office/drawing/2014/main" id="{6D8E53E2-6016-404C-B707-6BAC9244BFEB}"/>
              </a:ext>
            </a:extLst>
          </p:cNvPr>
          <p:cNvGrpSpPr>
            <a:grpSpLocks noChangeAspect="1"/>
          </p:cNvGrpSpPr>
          <p:nvPr/>
        </p:nvGrpSpPr>
        <p:grpSpPr>
          <a:xfrm>
            <a:off x="4766836" y="4496865"/>
            <a:ext cx="4180114" cy="2361135"/>
            <a:chOff x="795668" y="152400"/>
            <a:chExt cx="7874878" cy="4448120"/>
          </a:xfrm>
        </p:grpSpPr>
        <p:pic>
          <p:nvPicPr>
            <p:cNvPr id="7" name="Picture 6" descr="Graphical user interface&#10;&#10;Description automatically generated">
              <a:extLst>
                <a:ext uri="{FF2B5EF4-FFF2-40B4-BE49-F238E27FC236}">
                  <a16:creationId xmlns:a16="http://schemas.microsoft.com/office/drawing/2014/main" id="{C3A1A846-B7A3-4A47-92E3-B226A81B2DEA}"/>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r="-222"/>
            <a:stretch/>
          </p:blipFill>
          <p:spPr>
            <a:xfrm>
              <a:off x="795668" y="2869691"/>
              <a:ext cx="7874877" cy="1730829"/>
            </a:xfrm>
            <a:prstGeom prst="rect">
              <a:avLst/>
            </a:prstGeom>
          </p:spPr>
        </p:pic>
        <p:pic>
          <p:nvPicPr>
            <p:cNvPr id="8" name="Picture 7" descr="Graphical user interface&#10;&#10;Description automatically generated">
              <a:extLst>
                <a:ext uri="{FF2B5EF4-FFF2-40B4-BE49-F238E27FC236}">
                  <a16:creationId xmlns:a16="http://schemas.microsoft.com/office/drawing/2014/main" id="{06B913A0-47E4-3148-B01C-764712BF3A76}"/>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r="-222"/>
            <a:stretch/>
          </p:blipFill>
          <p:spPr>
            <a:xfrm>
              <a:off x="795669" y="152400"/>
              <a:ext cx="7874877" cy="2770414"/>
            </a:xfrm>
            <a:prstGeom prst="rect">
              <a:avLst/>
            </a:prstGeom>
          </p:spPr>
        </p:pic>
      </p:grpSp>
      <p:pic>
        <p:nvPicPr>
          <p:cNvPr id="10" name="Picture 9">
            <a:extLst>
              <a:ext uri="{FF2B5EF4-FFF2-40B4-BE49-F238E27FC236}">
                <a16:creationId xmlns:a16="http://schemas.microsoft.com/office/drawing/2014/main" id="{74880F5C-F5DE-C84A-9B8D-D4EC442FDBCB}"/>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102827" y="2287426"/>
            <a:ext cx="4274335" cy="3834412"/>
          </a:xfrm>
          <a:prstGeom prst="rect">
            <a:avLst/>
          </a:prstGeom>
        </p:spPr>
      </p:pic>
    </p:spTree>
    <p:extLst>
      <p:ext uri="{BB962C8B-B14F-4D97-AF65-F5344CB8AC3E}">
        <p14:creationId xmlns:p14="http://schemas.microsoft.com/office/powerpoint/2010/main" val="391743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0BDC4BB7-8AF9-46FD-8C32-AB93AC9C41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4085</TotalTime>
  <Words>5500</Words>
  <Application>Microsoft Macintosh PowerPoint</Application>
  <PresentationFormat>On-screen Show (4:3)</PresentationFormat>
  <Paragraphs>380</Paragraphs>
  <Slides>41</Slides>
  <Notes>41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Aptos Narrow</vt:lpstr>
      <vt:lpstr>Arial</vt:lpstr>
      <vt:lpstr>Calibri</vt:lpstr>
      <vt:lpstr>Franklin Gothic Book</vt:lpstr>
      <vt:lpstr>Franklin Gothic Medium</vt:lpstr>
      <vt:lpstr>Gill Sans MT</vt:lpstr>
      <vt:lpstr>Parcel</vt:lpstr>
      <vt:lpstr>Compositional Analyses of Archaeological Pottery</vt:lpstr>
      <vt:lpstr>Recovering the Recipe</vt:lpstr>
      <vt:lpstr>Recipes as Relationships</vt:lpstr>
      <vt:lpstr>Compositional Attributes</vt:lpstr>
      <vt:lpstr>PowerPoint Presentation</vt:lpstr>
      <vt:lpstr>The Alphabet Rundown</vt:lpstr>
      <vt:lpstr>Elemental analysis</vt:lpstr>
      <vt:lpstr>Research Design</vt:lpstr>
      <vt:lpstr>Samples</vt:lpstr>
      <vt:lpstr>Types of Analyses</vt:lpstr>
      <vt:lpstr>Elemental Sourcing- X-ray Fluorescence spectrometry</vt:lpstr>
      <vt:lpstr>PowerPoint Presentation</vt:lpstr>
      <vt:lpstr>Whiteware/Ironstone glaze v. Pearlware glaze</vt:lpstr>
      <vt:lpstr>Creamware glaze v. Pearlware glaze</vt:lpstr>
      <vt:lpstr>Types of Studies</vt:lpstr>
      <vt:lpstr>LA-ICP-MS Laser Ablation-Inductively Coupled Plasma-Mass Spectrometry </vt:lpstr>
      <vt:lpstr>1st Round LA-ICP-MS, VA Colonoware</vt:lpstr>
      <vt:lpstr>Neutron Activation Analysis</vt:lpstr>
      <vt:lpstr>Pensacola Pottery</vt:lpstr>
      <vt:lpstr>PowerPoint Presentation</vt:lpstr>
      <vt:lpstr>PowerPoint Presentation</vt:lpstr>
      <vt:lpstr>PowerPoint Presentation</vt:lpstr>
      <vt:lpstr>Palmetto Ware Pottery:  Reverse Engineering a Novel Pottery Type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Mechanical Tests</vt:lpstr>
      <vt:lpstr>PowerPoint Presentation</vt:lpstr>
      <vt:lpstr>PowerPoint Presentation</vt:lpstr>
      <vt:lpstr>PowerPoint Presentation</vt:lpstr>
      <vt:lpstr>PowerPoint Presentation</vt:lpstr>
      <vt:lpstr>PowerPoint Presentation</vt:lpstr>
      <vt:lpstr>What is clay?</vt:lpstr>
      <vt:lpstr>Clay Firing changes</vt:lpstr>
      <vt:lpstr>Inclusions/Temper</vt:lpstr>
      <vt:lpstr>Clay vs. Clay Body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Reverse-Engineering Ancient Pottery</dc:title>
  <dc:creator>Bloch,Lindsay</dc:creator>
  <cp:lastModifiedBy>Lindsay Bloch</cp:lastModifiedBy>
  <cp:revision>16</cp:revision>
  <dcterms:created xsi:type="dcterms:W3CDTF">2021-10-03T20:15:09Z</dcterms:created>
  <dcterms:modified xsi:type="dcterms:W3CDTF">2025-06-25T14:02:16Z</dcterms:modified>
</cp:coreProperties>
</file>